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7" name="Arredondar Retângulo em um Canto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ítulo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pt-BR" smtClean="0"/>
              <a:t>Clique para editar o título mestre</a:t>
            </a:r>
            <a:endParaRPr kumimoji="0" lang="en-US"/>
          </a:p>
        </p:txBody>
      </p:sp>
      <p:sp>
        <p:nvSpPr>
          <p:cNvPr id="9" name="Subtítulo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sp>
        <p:nvSpPr>
          <p:cNvPr id="10" name="Espaço Reservado para Data 9"/>
          <p:cNvSpPr>
            <a:spLocks noGrp="1"/>
          </p:cNvSpPr>
          <p:nvPr>
            <p:ph type="dt" sz="half" idx="10"/>
          </p:nvPr>
        </p:nvSpPr>
        <p:spPr>
          <a:xfrm>
            <a:off x="5562600" y="6509004"/>
            <a:ext cx="3002280" cy="274320"/>
          </a:xfrm>
        </p:spPr>
        <p:txBody>
          <a:bodyPr vert="horz" rtlCol="0"/>
          <a:lstStyle>
            <a:extLst/>
          </a:lstStyle>
          <a:p>
            <a:fld id="{249353A1-2F84-4697-9C8F-0963765EE36B}" type="datetimeFigureOut">
              <a:rPr lang="pt-BR" smtClean="0"/>
              <a:t>04/05/2017</a:t>
            </a:fld>
            <a:endParaRPr lang="pt-BR"/>
          </a:p>
        </p:txBody>
      </p:sp>
      <p:sp>
        <p:nvSpPr>
          <p:cNvPr id="11" name="Espaço Reservado para Número de Slid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7C03D66-D856-4399-9C02-C5780F76B294}" type="slidenum">
              <a:rPr lang="pt-BR" smtClean="0"/>
              <a:t>‹nº›</a:t>
            </a:fld>
            <a:endParaRPr lang="pt-BR"/>
          </a:p>
        </p:txBody>
      </p:sp>
      <p:sp>
        <p:nvSpPr>
          <p:cNvPr id="12" name="Espaço Reservado para Rodapé 11"/>
          <p:cNvSpPr>
            <a:spLocks noGrp="1"/>
          </p:cNvSpPr>
          <p:nvPr>
            <p:ph type="ftr" sz="quarter" idx="12"/>
          </p:nvPr>
        </p:nvSpPr>
        <p:spPr>
          <a:xfrm>
            <a:off x="1600200" y="6509004"/>
            <a:ext cx="3907464" cy="274320"/>
          </a:xfrm>
        </p:spPr>
        <p:txBody>
          <a:bodyPr vert="horz" rtlCol="0"/>
          <a:lstStyle>
            <a:extLst/>
          </a:lstStyle>
          <a:p>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título mestre</a:t>
            </a:r>
            <a:endParaRPr kumimoji="0" lang="en-US"/>
          </a:p>
        </p:txBody>
      </p:sp>
      <p:sp>
        <p:nvSpPr>
          <p:cNvPr id="3" name="Espaço Reservado para Texto Vertical 2"/>
          <p:cNvSpPr>
            <a:spLocks noGrp="1"/>
          </p:cNvSpPr>
          <p:nvPr>
            <p:ph type="body" orient="vert" idx="1"/>
          </p:nvPr>
        </p:nvSpPr>
        <p:spPr/>
        <p:txBody>
          <a:bodyPr vert="eaVert"/>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17C03D66-D856-4399-9C02-C5780F76B294}" type="slidenum">
              <a:rPr lang="pt-BR" smtClean="0"/>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lvl1pPr algn="l">
              <a:defRPr/>
            </a:lvl1pPr>
            <a:extLst/>
          </a:lstStyle>
          <a:p>
            <a:r>
              <a:rPr kumimoji="0" lang="pt-BR" smtClean="0"/>
              <a:t>Clique para editar 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17C03D66-D856-4399-9C02-C5780F76B294}" type="slidenum">
              <a:rPr lang="pt-BR" smtClean="0"/>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7" name="Retângulo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ítulo 1"/>
          <p:cNvSpPr>
            <a:spLocks noGrp="1"/>
          </p:cNvSpPr>
          <p:nvPr>
            <p:ph type="title"/>
          </p:nvPr>
        </p:nvSpPr>
        <p:spPr/>
        <p:txBody>
          <a:bodyPr/>
          <a:lstStyle>
            <a:extLst/>
          </a:lstStyle>
          <a:p>
            <a:r>
              <a:rPr kumimoji="0" lang="pt-BR" smtClean="0"/>
              <a:t>Clique para editar o título mestre</a:t>
            </a:r>
            <a:endParaRPr kumimoji="0" lang="en-US"/>
          </a:p>
        </p:txBody>
      </p:sp>
      <p:sp>
        <p:nvSpPr>
          <p:cNvPr id="3" name="Espaço Reservado para Conteúdo 2"/>
          <p:cNvSpPr>
            <a:spLocks noGrp="1"/>
          </p:cNvSpPr>
          <p:nvPr>
            <p:ph idx="1"/>
          </p:nvPr>
        </p:nvSpPr>
        <p:spPr/>
        <p:txBody>
          <a:bodyPr/>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17C03D66-D856-4399-9C02-C5780F76B294}" type="slidenum">
              <a:rPr lang="pt-BR" smtClean="0"/>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2"/>
      </p:bgRef>
    </p:bg>
    <p:spTree>
      <p:nvGrpSpPr>
        <p:cNvPr id="1" name=""/>
        <p:cNvGrpSpPr/>
        <p:nvPr/>
      </p:nvGrpSpPr>
      <p:grpSpPr>
        <a:xfrm>
          <a:off x="0" y="0"/>
          <a:ext cx="0" cy="0"/>
          <a:chOff x="0" y="0"/>
          <a:chExt cx="0" cy="0"/>
        </a:xfrm>
      </p:grpSpPr>
      <p:sp>
        <p:nvSpPr>
          <p:cNvPr id="7" name="Retângulo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ítulo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pt-BR" smtClean="0"/>
              <a:t>Clique para editar o título mestre</a:t>
            </a:r>
            <a:endParaRPr kumimoji="0" lang="en-US"/>
          </a:p>
        </p:txBody>
      </p:sp>
      <p:sp>
        <p:nvSpPr>
          <p:cNvPr id="3" name="Espaço Reservado para Texto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 texto mestre</a:t>
            </a:r>
          </a:p>
        </p:txBody>
      </p:sp>
      <p:sp>
        <p:nvSpPr>
          <p:cNvPr id="8" name="Espaço Reservado para Data 7"/>
          <p:cNvSpPr>
            <a:spLocks noGrp="1"/>
          </p:cNvSpPr>
          <p:nvPr>
            <p:ph type="dt" sz="half" idx="10"/>
          </p:nvPr>
        </p:nvSpPr>
        <p:spPr>
          <a:xfrm>
            <a:off x="5562600" y="6513670"/>
            <a:ext cx="3002280" cy="274320"/>
          </a:xfrm>
        </p:spPr>
        <p:txBody>
          <a:bodyPr vert="horz" rtlCol="0"/>
          <a:lstStyle>
            <a:extLst/>
          </a:lstStyle>
          <a:p>
            <a:fld id="{249353A1-2F84-4697-9C8F-0963765EE36B}" type="datetimeFigureOut">
              <a:rPr lang="pt-BR" smtClean="0"/>
              <a:t>04/05/2017</a:t>
            </a:fld>
            <a:endParaRPr lang="pt-BR"/>
          </a:p>
        </p:txBody>
      </p:sp>
      <p:sp>
        <p:nvSpPr>
          <p:cNvPr id="9" name="Espaço Reservado para Número de Slid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7C03D66-D856-4399-9C02-C5780F76B294}" type="slidenum">
              <a:rPr lang="pt-BR" smtClean="0"/>
              <a:t>‹nº›</a:t>
            </a:fld>
            <a:endParaRPr lang="pt-BR"/>
          </a:p>
        </p:txBody>
      </p:sp>
      <p:sp>
        <p:nvSpPr>
          <p:cNvPr id="10" name="Espaço Reservado para Rodapé 9"/>
          <p:cNvSpPr>
            <a:spLocks noGrp="1"/>
          </p:cNvSpPr>
          <p:nvPr>
            <p:ph type="ftr" sz="quarter" idx="12"/>
          </p:nvPr>
        </p:nvSpPr>
        <p:spPr>
          <a:xfrm>
            <a:off x="1600200" y="6513670"/>
            <a:ext cx="3907464" cy="274320"/>
          </a:xfrm>
        </p:spPr>
        <p:txBody>
          <a:bodyPr vert="horz" rtlCol="0"/>
          <a:lstStyle>
            <a:extLst/>
          </a:lstStyle>
          <a:p>
            <a:endParaRPr lang="pt-B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título mestre</a:t>
            </a:r>
            <a:endParaRPr kumimoji="0" lang="en-US"/>
          </a:p>
        </p:txBody>
      </p:sp>
      <p:sp>
        <p:nvSpPr>
          <p:cNvPr id="3" name="Espaço Reservado para Conteúdo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a:xfrm>
            <a:off x="8641080" y="6514568"/>
            <a:ext cx="464288" cy="274320"/>
          </a:xfrm>
        </p:spPr>
        <p:txBody>
          <a:bodyPr/>
          <a:lstStyle>
            <a:extLst/>
          </a:lstStyle>
          <a:p>
            <a:fld id="{17C03D66-D856-4399-9C02-C5780F76B294}" type="slidenum">
              <a:rPr lang="pt-BR" smtClean="0"/>
              <a:t>‹nº›</a:t>
            </a:fld>
            <a:endParaRPr lang="pt-BR"/>
          </a:p>
        </p:txBody>
      </p:sp>
      <p:sp>
        <p:nvSpPr>
          <p:cNvPr id="10" name="Retângulo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Retângulo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tângulo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ítulo 1"/>
          <p:cNvSpPr>
            <a:spLocks noGrp="1"/>
          </p:cNvSpPr>
          <p:nvPr>
            <p:ph type="title"/>
          </p:nvPr>
        </p:nvSpPr>
        <p:spPr>
          <a:xfrm>
            <a:off x="457200" y="251948"/>
            <a:ext cx="8229600" cy="1143000"/>
          </a:xfrm>
        </p:spPr>
        <p:txBody>
          <a:bodyPr anchor="b"/>
          <a:lstStyle>
            <a:lvl1pPr>
              <a:defRPr/>
            </a:lvl1pPr>
            <a:extLst/>
          </a:lstStyle>
          <a:p>
            <a:r>
              <a:rPr kumimoji="0" lang="pt-BR" smtClean="0"/>
              <a:t>Clique para editar o título mestre</a:t>
            </a:r>
            <a:endParaRPr kumimoji="0" lang="en-US"/>
          </a:p>
        </p:txBody>
      </p:sp>
      <p:sp>
        <p:nvSpPr>
          <p:cNvPr id="3" name="Espaço Reservado para Texto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 texto mestre</a:t>
            </a:r>
          </a:p>
        </p:txBody>
      </p:sp>
      <p:sp>
        <p:nvSpPr>
          <p:cNvPr id="4" name="Espaço Reservado para Texto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 texto mestre</a:t>
            </a:r>
          </a:p>
        </p:txBody>
      </p:sp>
      <p:sp>
        <p:nvSpPr>
          <p:cNvPr id="5" name="Espaço Reservado para Conteúdo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8" name="Espaço Reservado para Rodapé 7"/>
          <p:cNvSpPr>
            <a:spLocks noGrp="1"/>
          </p:cNvSpPr>
          <p:nvPr>
            <p:ph type="ftr" sz="quarter" idx="11"/>
          </p:nvPr>
        </p:nvSpPr>
        <p:spPr/>
        <p:txBody>
          <a:bodyPr/>
          <a:lstStyle>
            <a:extLst/>
          </a:lstStyle>
          <a:p>
            <a:endParaRPr lang="pt-BR"/>
          </a:p>
        </p:txBody>
      </p:sp>
      <p:sp>
        <p:nvSpPr>
          <p:cNvPr id="9" name="Espaço Reservado para Número de Slide 8"/>
          <p:cNvSpPr>
            <a:spLocks noGrp="1"/>
          </p:cNvSpPr>
          <p:nvPr>
            <p:ph type="sldNum" sz="quarter" idx="12"/>
          </p:nvPr>
        </p:nvSpPr>
        <p:spPr>
          <a:xfrm>
            <a:off x="8641080" y="6514568"/>
            <a:ext cx="464288" cy="274320"/>
          </a:xfrm>
        </p:spPr>
        <p:txBody>
          <a:bodyPr/>
          <a:lstStyle>
            <a:extLst/>
          </a:lstStyle>
          <a:p>
            <a:fld id="{17C03D66-D856-4399-9C02-C5780F76B294}" type="slidenum">
              <a:rPr lang="pt-BR" smtClean="0"/>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3218"/>
            <a:ext cx="8229600" cy="1143000"/>
          </a:xfrm>
        </p:spPr>
        <p:txBody>
          <a:bodyPr/>
          <a:lstStyle>
            <a:extLst/>
          </a:lstStyle>
          <a:p>
            <a:r>
              <a:rPr kumimoji="0" lang="pt-BR" smtClean="0"/>
              <a:t>Clique para editar o título mestre</a:t>
            </a:r>
            <a:endParaRPr kumimoji="0" lang="en-US"/>
          </a:p>
        </p:txBody>
      </p:sp>
      <p:sp>
        <p:nvSpPr>
          <p:cNvPr id="3" name="Espaço Reservado para Data 2"/>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4" name="Espaço Reservado para Rodapé 3"/>
          <p:cNvSpPr>
            <a:spLocks noGrp="1"/>
          </p:cNvSpPr>
          <p:nvPr>
            <p:ph type="ftr" sz="quarter" idx="11"/>
          </p:nvPr>
        </p:nvSpPr>
        <p:spPr/>
        <p:txBody>
          <a:bodyPr/>
          <a:lstStyle>
            <a:extLst/>
          </a:lstStyle>
          <a:p>
            <a:endParaRPr lang="pt-BR"/>
          </a:p>
        </p:txBody>
      </p:sp>
      <p:sp>
        <p:nvSpPr>
          <p:cNvPr id="5" name="Espaço Reservado para Número de Slide 4"/>
          <p:cNvSpPr>
            <a:spLocks noGrp="1"/>
          </p:cNvSpPr>
          <p:nvPr>
            <p:ph type="sldNum" sz="quarter" idx="12"/>
          </p:nvPr>
        </p:nvSpPr>
        <p:spPr/>
        <p:txBody>
          <a:bodyPr/>
          <a:lstStyle>
            <a:extLst/>
          </a:lstStyle>
          <a:p>
            <a:fld id="{17C03D66-D856-4399-9C02-C5780F76B294}" type="slidenum">
              <a:rPr lang="pt-BR" smtClean="0"/>
              <a:t>‹nº›</a:t>
            </a:fld>
            <a:endParaRPr lang="pt-BR"/>
          </a:p>
        </p:txBody>
      </p:sp>
      <p:sp>
        <p:nvSpPr>
          <p:cNvPr id="7" name="Retângulo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extLst/>
          </a:lstStyle>
          <a:p>
            <a:fld id="{249353A1-2F84-4697-9C8F-0963765EE36B}" type="datetimeFigureOut">
              <a:rPr lang="pt-BR" smtClean="0"/>
              <a:t>04/05/2017</a:t>
            </a:fld>
            <a:endParaRPr lang="pt-BR"/>
          </a:p>
        </p:txBody>
      </p:sp>
      <p:sp>
        <p:nvSpPr>
          <p:cNvPr id="3" name="Espaço Reservado para Rodapé 2"/>
          <p:cNvSpPr>
            <a:spLocks noGrp="1"/>
          </p:cNvSpPr>
          <p:nvPr>
            <p:ph type="ftr" sz="quarter" idx="11"/>
          </p:nvPr>
        </p:nvSpPr>
        <p:spPr/>
        <p:txBody>
          <a:bodyPr/>
          <a:lstStyle>
            <a:extLst/>
          </a:lstStyle>
          <a:p>
            <a:endParaRPr lang="pt-BR"/>
          </a:p>
        </p:txBody>
      </p:sp>
      <p:sp>
        <p:nvSpPr>
          <p:cNvPr id="4" name="Espaço Reservado para Número de Slide 3"/>
          <p:cNvSpPr>
            <a:spLocks noGrp="1"/>
          </p:cNvSpPr>
          <p:nvPr>
            <p:ph type="sldNum" sz="quarter" idx="12"/>
          </p:nvPr>
        </p:nvSpPr>
        <p:spPr/>
        <p:txBody>
          <a:bodyPr/>
          <a:lstStyle>
            <a:extLst/>
          </a:lstStyle>
          <a:p>
            <a:fld id="{17C03D66-D856-4399-9C02-C5780F76B294}" type="slidenum">
              <a:rPr lang="pt-BR" smtClean="0"/>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1">
        <a:schemeClr val="bg2"/>
      </p:bgRef>
    </p:bg>
    <p:spTree>
      <p:nvGrpSpPr>
        <p:cNvPr id="1" name=""/>
        <p:cNvGrpSpPr/>
        <p:nvPr/>
      </p:nvGrpSpPr>
      <p:grpSpPr>
        <a:xfrm>
          <a:off x="0" y="0"/>
          <a:ext cx="0" cy="0"/>
          <a:chOff x="0" y="0"/>
          <a:chExt cx="0" cy="0"/>
        </a:xfrm>
      </p:grpSpPr>
      <p:sp>
        <p:nvSpPr>
          <p:cNvPr id="8" name="Retângulo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ítulo 1"/>
          <p:cNvSpPr>
            <a:spLocks noGrp="1"/>
          </p:cNvSpPr>
          <p:nvPr>
            <p:ph type="title"/>
          </p:nvPr>
        </p:nvSpPr>
        <p:spPr>
          <a:xfrm>
            <a:off x="4963136" y="304800"/>
            <a:ext cx="3931920" cy="762000"/>
          </a:xfrm>
        </p:spPr>
        <p:txBody>
          <a:bodyPr anchor="b"/>
          <a:lstStyle>
            <a:lvl1pPr marL="0" algn="r">
              <a:buNone/>
              <a:defRPr sz="2000" b="1"/>
            </a:lvl1pPr>
            <a:extLst/>
          </a:lstStyle>
          <a:p>
            <a:r>
              <a:rPr kumimoji="0" lang="pt-BR" smtClean="0"/>
              <a:t>Clique para editar o título mestre</a:t>
            </a:r>
            <a:endParaRPr kumimoji="0" lang="en-US"/>
          </a:p>
        </p:txBody>
      </p:sp>
      <p:sp>
        <p:nvSpPr>
          <p:cNvPr id="3" name="Espaço Reservado para Texto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 texto mestre</a:t>
            </a:r>
          </a:p>
        </p:txBody>
      </p:sp>
      <p:sp>
        <p:nvSpPr>
          <p:cNvPr id="4" name="Espaço Reservado para Conteúdo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9" name="Espaço Reservado para Data 8"/>
          <p:cNvSpPr>
            <a:spLocks noGrp="1"/>
          </p:cNvSpPr>
          <p:nvPr>
            <p:ph type="dt" sz="half" idx="10"/>
          </p:nvPr>
        </p:nvSpPr>
        <p:spPr>
          <a:xfrm>
            <a:off x="5562600" y="6513670"/>
            <a:ext cx="3002280" cy="274320"/>
          </a:xfrm>
        </p:spPr>
        <p:txBody>
          <a:bodyPr vert="horz" rtlCol="0"/>
          <a:lstStyle>
            <a:extLst/>
          </a:lstStyle>
          <a:p>
            <a:fld id="{249353A1-2F84-4697-9C8F-0963765EE36B}" type="datetimeFigureOut">
              <a:rPr lang="pt-BR" smtClean="0"/>
              <a:t>04/05/2017</a:t>
            </a:fld>
            <a:endParaRPr lang="pt-BR"/>
          </a:p>
        </p:txBody>
      </p:sp>
      <p:sp>
        <p:nvSpPr>
          <p:cNvPr id="10" name="Espaço Reservado para Número de Slid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7C03D66-D856-4399-9C02-C5780F76B294}" type="slidenum">
              <a:rPr lang="pt-BR" smtClean="0"/>
              <a:t>‹nº›</a:t>
            </a:fld>
            <a:endParaRPr lang="pt-BR"/>
          </a:p>
        </p:txBody>
      </p:sp>
      <p:sp>
        <p:nvSpPr>
          <p:cNvPr id="11" name="Espaço Reservado para Rodapé 10"/>
          <p:cNvSpPr>
            <a:spLocks noGrp="1"/>
          </p:cNvSpPr>
          <p:nvPr>
            <p:ph type="ftr" sz="quarter" idx="12"/>
          </p:nvPr>
        </p:nvSpPr>
        <p:spPr>
          <a:xfrm>
            <a:off x="1600200" y="6513670"/>
            <a:ext cx="3907464" cy="274320"/>
          </a:xfrm>
        </p:spPr>
        <p:txBody>
          <a:bodyPr vert="horz" rtlCol="0"/>
          <a:lstStyle>
            <a:extLst/>
          </a:lstStyle>
          <a:p>
            <a:endParaRPr lang="pt-B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3040443" y="4724400"/>
            <a:ext cx="5486400" cy="664536"/>
          </a:xfrm>
        </p:spPr>
        <p:txBody>
          <a:bodyPr anchor="b"/>
          <a:lstStyle>
            <a:lvl1pPr marL="0" algn="r">
              <a:buNone/>
              <a:defRPr sz="2000" b="1"/>
            </a:lvl1pPr>
            <a:extLst/>
          </a:lstStyle>
          <a:p>
            <a:r>
              <a:rPr kumimoji="0" lang="pt-BR" smtClean="0"/>
              <a:t>Clique para editar o título mestre</a:t>
            </a:r>
            <a:endParaRPr kumimoji="0" lang="en-US"/>
          </a:p>
        </p:txBody>
      </p:sp>
      <p:sp>
        <p:nvSpPr>
          <p:cNvPr id="4" name="Espaço Reservado para Texto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pt-BR" smtClean="0"/>
              <a:t>Clique para editar o texto mestre</a:t>
            </a:r>
          </a:p>
        </p:txBody>
      </p:sp>
      <p:sp>
        <p:nvSpPr>
          <p:cNvPr id="13" name="Espaço Reservado para Imagem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pt-BR" smtClean="0">
                <a:solidFill>
                  <a:schemeClr val="lt1"/>
                </a:solidFill>
                <a:latin typeface="+mn-lt"/>
                <a:ea typeface="+mn-ea"/>
                <a:cs typeface="+mn-cs"/>
              </a:rPr>
              <a:t>Clique no ícone para adicionar uma imagem</a:t>
            </a:r>
            <a:endParaRPr kumimoji="0" lang="en-US" dirty="0">
              <a:solidFill>
                <a:schemeClr val="lt1"/>
              </a:solidFill>
              <a:latin typeface="+mn-lt"/>
              <a:ea typeface="+mn-ea"/>
              <a:cs typeface="+mn-cs"/>
            </a:endParaRPr>
          </a:p>
        </p:txBody>
      </p:sp>
      <p:sp>
        <p:nvSpPr>
          <p:cNvPr id="8" name="Espaço Reservado para Data 7"/>
          <p:cNvSpPr>
            <a:spLocks noGrp="1"/>
          </p:cNvSpPr>
          <p:nvPr>
            <p:ph type="dt" sz="half" idx="10"/>
          </p:nvPr>
        </p:nvSpPr>
        <p:spPr>
          <a:xfrm>
            <a:off x="5562600" y="6509004"/>
            <a:ext cx="3002280" cy="274320"/>
          </a:xfrm>
        </p:spPr>
        <p:txBody>
          <a:bodyPr vert="horz" rtlCol="0"/>
          <a:lstStyle>
            <a:extLst/>
          </a:lstStyle>
          <a:p>
            <a:fld id="{249353A1-2F84-4697-9C8F-0963765EE36B}" type="datetimeFigureOut">
              <a:rPr lang="pt-BR" smtClean="0"/>
              <a:t>04/05/2017</a:t>
            </a:fld>
            <a:endParaRPr lang="pt-BR"/>
          </a:p>
        </p:txBody>
      </p:sp>
      <p:sp>
        <p:nvSpPr>
          <p:cNvPr id="9" name="Espaço Reservado para Número de Slid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7C03D66-D856-4399-9C02-C5780F76B294}" type="slidenum">
              <a:rPr lang="pt-BR" smtClean="0"/>
              <a:t>‹nº›</a:t>
            </a:fld>
            <a:endParaRPr lang="pt-BR"/>
          </a:p>
        </p:txBody>
      </p:sp>
      <p:sp>
        <p:nvSpPr>
          <p:cNvPr id="10" name="Espaço Reservado para Rodapé 9"/>
          <p:cNvSpPr>
            <a:spLocks noGrp="1"/>
          </p:cNvSpPr>
          <p:nvPr>
            <p:ph type="ftr" sz="quarter" idx="12"/>
          </p:nvPr>
        </p:nvSpPr>
        <p:spPr>
          <a:xfrm>
            <a:off x="1600200" y="6509004"/>
            <a:ext cx="3907464" cy="274320"/>
          </a:xfrm>
        </p:spPr>
        <p:txBody>
          <a:bodyPr vert="horz" rtlCol="0"/>
          <a:lstStyle>
            <a:extLst/>
          </a:lstStyle>
          <a:p>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edondar Retângulo em um Canto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ço Reservado para Rodapé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pt-BR"/>
          </a:p>
        </p:txBody>
      </p:sp>
      <p:sp>
        <p:nvSpPr>
          <p:cNvPr id="14" name="Espaço Reservado para Data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49353A1-2F84-4697-9C8F-0963765EE36B}" type="datetimeFigureOut">
              <a:rPr lang="pt-BR" smtClean="0"/>
              <a:t>04/05/2017</a:t>
            </a:fld>
            <a:endParaRPr lang="pt-BR"/>
          </a:p>
        </p:txBody>
      </p:sp>
      <p:sp>
        <p:nvSpPr>
          <p:cNvPr id="23" name="Espaço Reservado para Número de Slid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7C03D66-D856-4399-9C02-C5780F76B294}" type="slidenum">
              <a:rPr lang="pt-BR" smtClean="0"/>
              <a:t>‹nº›</a:t>
            </a:fld>
            <a:endParaRPr lang="pt-BR"/>
          </a:p>
        </p:txBody>
      </p:sp>
      <p:sp>
        <p:nvSpPr>
          <p:cNvPr id="22" name="Espaço Reservado para Título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pt-BR" smtClean="0"/>
              <a:t>Clique para editar o título mestre</a:t>
            </a:r>
            <a:endParaRPr kumimoji="0" lang="en-US"/>
          </a:p>
        </p:txBody>
      </p:sp>
      <p:sp>
        <p:nvSpPr>
          <p:cNvPr id="13" name="Espaço Reservado para Texto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pt-BR" smtClean="0"/>
              <a:t>Clique para editar 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pt-BR" dirty="0" smtClean="0"/>
              <a:t>Identidade de Gênero e Orientação Sexual:</a:t>
            </a:r>
            <a:br>
              <a:rPr lang="pt-BR" dirty="0" smtClean="0"/>
            </a:br>
            <a:r>
              <a:rPr lang="pt-BR" dirty="0" smtClean="0"/>
              <a:t>conceitos e (</a:t>
            </a:r>
            <a:r>
              <a:rPr lang="pt-BR" dirty="0" err="1" smtClean="0"/>
              <a:t>re</a:t>
            </a:r>
            <a:r>
              <a:rPr lang="pt-BR" dirty="0" smtClean="0"/>
              <a:t>)construções</a:t>
            </a:r>
            <a:endParaRPr lang="pt-BR" dirty="0"/>
          </a:p>
        </p:txBody>
      </p:sp>
      <p:sp>
        <p:nvSpPr>
          <p:cNvPr id="3" name="Subtítulo 2"/>
          <p:cNvSpPr>
            <a:spLocks noGrp="1"/>
          </p:cNvSpPr>
          <p:nvPr>
            <p:ph type="subTitle" idx="1"/>
          </p:nvPr>
        </p:nvSpPr>
        <p:spPr>
          <a:xfrm>
            <a:off x="1259632" y="2819400"/>
            <a:ext cx="7434202" cy="1752600"/>
          </a:xfrm>
        </p:spPr>
        <p:txBody>
          <a:bodyPr>
            <a:normAutofit/>
          </a:bodyPr>
          <a:lstStyle/>
          <a:p>
            <a:r>
              <a:rPr lang="pt-BR" sz="2800" dirty="0" smtClean="0"/>
              <a:t>Profa. Dra. Monalisa Dias de Siqueira</a:t>
            </a:r>
          </a:p>
          <a:p>
            <a:r>
              <a:rPr lang="pt-BR" sz="2800" dirty="0" smtClean="0"/>
              <a:t>(UFSM – PNPD/Capes)</a:t>
            </a:r>
            <a:endParaRPr lang="pt-BR" sz="2800" dirty="0"/>
          </a:p>
        </p:txBody>
      </p:sp>
    </p:spTree>
    <p:extLst>
      <p:ext uri="{BB962C8B-B14F-4D97-AF65-F5344CB8AC3E}">
        <p14:creationId xmlns:p14="http://schemas.microsoft.com/office/powerpoint/2010/main" val="396248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Movimento LGBT</a:t>
            </a:r>
            <a:endParaRPr lang="pt-BR" dirty="0"/>
          </a:p>
        </p:txBody>
      </p:sp>
      <p:sp>
        <p:nvSpPr>
          <p:cNvPr id="3" name="Espaço Reservado para Conteúdo 2"/>
          <p:cNvSpPr>
            <a:spLocks noGrp="1"/>
          </p:cNvSpPr>
          <p:nvPr>
            <p:ph idx="1"/>
          </p:nvPr>
        </p:nvSpPr>
        <p:spPr/>
        <p:txBody>
          <a:bodyPr>
            <a:normAutofit fontScale="62500" lnSpcReduction="20000"/>
          </a:bodyPr>
          <a:lstStyle/>
          <a:p>
            <a:pPr algn="ctr"/>
            <a:r>
              <a:rPr lang="pt-BR" dirty="0"/>
              <a:t>A partir da década de 1970 não apenas o movimento feminista ganhava visibilidade e força. O </a:t>
            </a:r>
            <a:r>
              <a:rPr lang="pt-BR" u="sng" dirty="0"/>
              <a:t>movimento negro, estudantil e homossexual</a:t>
            </a:r>
            <a:r>
              <a:rPr lang="pt-BR" dirty="0"/>
              <a:t> também marcaram o cenário internacional e nacional</a:t>
            </a:r>
            <a:r>
              <a:rPr lang="pt-BR" dirty="0" smtClean="0"/>
              <a:t>. O </a:t>
            </a:r>
            <a:r>
              <a:rPr lang="pt-BR" dirty="0"/>
              <a:t>movimento homossexual (inicialmente gay) caracterizava-se pelo discurso de autoafirmação, liberação ("sair do armário", "orgulho gay") e </a:t>
            </a:r>
            <a:r>
              <a:rPr lang="pt-BR" dirty="0" smtClean="0"/>
              <a:t>reivindicação </a:t>
            </a:r>
            <a:r>
              <a:rPr lang="pt-BR" dirty="0"/>
              <a:t>de direitos civis. </a:t>
            </a:r>
            <a:endParaRPr lang="pt-BR" dirty="0" smtClean="0"/>
          </a:p>
          <a:p>
            <a:pPr algn="ctr"/>
            <a:endParaRPr lang="pt-BR" dirty="0"/>
          </a:p>
          <a:p>
            <a:pPr algn="ctr"/>
            <a:r>
              <a:rPr lang="pt-BR" dirty="0" smtClean="0"/>
              <a:t>Nesse </a:t>
            </a:r>
            <a:r>
              <a:rPr lang="pt-BR" dirty="0"/>
              <a:t>período ainda se dizia "homossexualismo" e lutava também para que não fosse considerado uma doença (A OMS em 1970 deixa de classificar como doença. Em 1985 é excluiu do CID. A APA em 1974 deixa de considerar como distúrbio mental, em 1987 - proibiu o uso de códigos que </a:t>
            </a:r>
            <a:r>
              <a:rPr lang="pt-BR" dirty="0" err="1"/>
              <a:t>patologizassem</a:t>
            </a:r>
            <a:r>
              <a:rPr lang="pt-BR" dirty="0"/>
              <a:t> e em 1993 o termo foi </a:t>
            </a:r>
            <a:r>
              <a:rPr lang="pt-BR" dirty="0" smtClean="0"/>
              <a:t>substituído </a:t>
            </a:r>
            <a:r>
              <a:rPr lang="pt-BR" dirty="0"/>
              <a:t>por homossexualidade. No Brasil, o CFP em 1998 proíbe a </a:t>
            </a:r>
            <a:r>
              <a:rPr lang="pt-BR" dirty="0" err="1"/>
              <a:t>patologização</a:t>
            </a:r>
            <a:r>
              <a:rPr lang="pt-BR" dirty="0"/>
              <a:t> de comportamentos ou práticas homoeróticas, serviços de cura e tratamento. O CFM em 1985 retirou da condição de desvio sexual.</a:t>
            </a:r>
          </a:p>
        </p:txBody>
      </p:sp>
    </p:spTree>
    <p:extLst>
      <p:ext uri="{BB962C8B-B14F-4D97-AF65-F5344CB8AC3E}">
        <p14:creationId xmlns:p14="http://schemas.microsoft.com/office/powerpoint/2010/main" val="4260004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pt-BR" dirty="0"/>
              <a:t>Ruptura com o argumento da distinção biológica/sexual</a:t>
            </a:r>
          </a:p>
        </p:txBody>
      </p:sp>
      <p:sp>
        <p:nvSpPr>
          <p:cNvPr id="3" name="Espaço Reservado para Conteúdo 2"/>
          <p:cNvSpPr>
            <a:spLocks noGrp="1"/>
          </p:cNvSpPr>
          <p:nvPr>
            <p:ph idx="1"/>
          </p:nvPr>
        </p:nvSpPr>
        <p:spPr/>
        <p:txBody>
          <a:bodyPr>
            <a:normAutofit fontScale="77500" lnSpcReduction="20000"/>
          </a:bodyPr>
          <a:lstStyle/>
          <a:p>
            <a:pPr algn="ctr"/>
            <a:r>
              <a:rPr lang="pt-BR" dirty="0"/>
              <a:t>"É necessário demonstrar que não são propriamente as características sexuais, mas é a forma como essas características são representadas ou valorizadas, aquilo que se diz ou se pensa sobre elas que vai constituir, efetivamente, o que é feminino ou masculino em uma dada sociedade e em um dado momento histórico</a:t>
            </a:r>
            <a:r>
              <a:rPr lang="pt-BR" dirty="0" smtClean="0"/>
              <a:t>. Para </a:t>
            </a:r>
            <a:r>
              <a:rPr lang="pt-BR" dirty="0"/>
              <a:t>que se compreenda o lugar e as relações de homens e mulheres numa sociedade importa observar não exatamente seus sexos, mas sim tudo o que socialmente se construiu sobre os sexos. O debate vai se constituir, então, através de uma nova linguagem, na qual gênero será um conceito fundamental" (Louro, 2003, p.21).</a:t>
            </a:r>
          </a:p>
        </p:txBody>
      </p:sp>
    </p:spTree>
    <p:extLst>
      <p:ext uri="{BB962C8B-B14F-4D97-AF65-F5344CB8AC3E}">
        <p14:creationId xmlns:p14="http://schemas.microsoft.com/office/powerpoint/2010/main" val="1179364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a:t>Identidade de gênero</a:t>
            </a:r>
          </a:p>
        </p:txBody>
      </p:sp>
      <p:sp>
        <p:nvSpPr>
          <p:cNvPr id="3" name="Espaço Reservado para Conteúdo 2"/>
          <p:cNvSpPr>
            <a:spLocks noGrp="1"/>
          </p:cNvSpPr>
          <p:nvPr>
            <p:ph idx="1"/>
          </p:nvPr>
        </p:nvSpPr>
        <p:spPr/>
        <p:txBody>
          <a:bodyPr>
            <a:normAutofit lnSpcReduction="10000"/>
          </a:bodyPr>
          <a:lstStyle/>
          <a:p>
            <a:pPr algn="ctr"/>
            <a:r>
              <a:rPr lang="pt-BR" dirty="0"/>
              <a:t>A identidade de gênero faz referência a como nos reconhecemos, </a:t>
            </a:r>
            <a:r>
              <a:rPr lang="pt-BR" u="sng" dirty="0"/>
              <a:t>como nos </a:t>
            </a:r>
            <a:r>
              <a:rPr lang="pt-BR" u="sng" dirty="0" err="1"/>
              <a:t>autoidentificamos</a:t>
            </a:r>
            <a:r>
              <a:rPr lang="pt-BR" u="sng" dirty="0"/>
              <a:t> dentro dos padrões de gênero estabelecidos socialmente</a:t>
            </a:r>
            <a:r>
              <a:rPr lang="pt-BR" dirty="0"/>
              <a:t> (padrão binário = homem/mulher</a:t>
            </a:r>
            <a:r>
              <a:rPr lang="pt-BR" dirty="0" smtClean="0"/>
              <a:t>).</a:t>
            </a:r>
          </a:p>
          <a:p>
            <a:pPr marL="0" indent="0" algn="ctr">
              <a:buNone/>
            </a:pPr>
            <a:endParaRPr lang="pt-BR" dirty="0" smtClean="0"/>
          </a:p>
          <a:p>
            <a:pPr algn="ctr"/>
            <a:r>
              <a:rPr lang="pt-BR" dirty="0" smtClean="0"/>
              <a:t>O </a:t>
            </a:r>
            <a:r>
              <a:rPr lang="pt-BR" dirty="0"/>
              <a:t>gênero com o qual uma pessoa se identifica pode ou não concordar com o gênero que lhe foi atribuído quando de seu nascimento.</a:t>
            </a:r>
          </a:p>
        </p:txBody>
      </p:sp>
    </p:spTree>
    <p:extLst>
      <p:ext uri="{BB962C8B-B14F-4D97-AF65-F5344CB8AC3E}">
        <p14:creationId xmlns:p14="http://schemas.microsoft.com/office/powerpoint/2010/main" val="4046294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ome\Downloads\cis e tra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7842448" cy="5881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567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Transgênero</a:t>
            </a:r>
            <a:endParaRPr lang="pt-BR" dirty="0"/>
          </a:p>
        </p:txBody>
      </p:sp>
      <p:sp>
        <p:nvSpPr>
          <p:cNvPr id="3" name="Espaço Reservado para Conteúdo 2"/>
          <p:cNvSpPr>
            <a:spLocks noGrp="1"/>
          </p:cNvSpPr>
          <p:nvPr>
            <p:ph idx="1"/>
          </p:nvPr>
        </p:nvSpPr>
        <p:spPr/>
        <p:txBody>
          <a:bodyPr>
            <a:normAutofit lnSpcReduction="10000"/>
          </a:bodyPr>
          <a:lstStyle/>
          <a:p>
            <a:pPr algn="ctr"/>
            <a:r>
              <a:rPr lang="pt-BR" dirty="0"/>
              <a:t>A vivência de um gênero discordante </a:t>
            </a:r>
            <a:r>
              <a:rPr lang="pt-BR" dirty="0" smtClean="0"/>
              <a:t>do </a:t>
            </a:r>
            <a:r>
              <a:rPr lang="pt-BR" dirty="0"/>
              <a:t>que se esperaria de alguém de um determinado sexo (biológico) é uma questão de identidade, e não um transtorno (doença). </a:t>
            </a:r>
            <a:endParaRPr lang="pt-BR" dirty="0" smtClean="0"/>
          </a:p>
          <a:p>
            <a:pPr algn="ctr"/>
            <a:r>
              <a:rPr lang="pt-BR" dirty="0" smtClean="0"/>
              <a:t>Esse </a:t>
            </a:r>
            <a:r>
              <a:rPr lang="pt-BR" dirty="0"/>
              <a:t>é o caso das pessoas conhecidas como travestis, e das transexuais, que são tratadas, coletivamente, como parte do grupo chamado “</a:t>
            </a:r>
            <a:r>
              <a:rPr lang="pt-BR" dirty="0" err="1"/>
              <a:t>transgênero</a:t>
            </a:r>
            <a:r>
              <a:rPr lang="pt-BR" dirty="0"/>
              <a:t>”, ou mais popularmente, trans.</a:t>
            </a:r>
          </a:p>
        </p:txBody>
      </p:sp>
    </p:spTree>
    <p:extLst>
      <p:ext uri="{BB962C8B-B14F-4D97-AF65-F5344CB8AC3E}">
        <p14:creationId xmlns:p14="http://schemas.microsoft.com/office/powerpoint/2010/main" val="1410346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Cis</a:t>
            </a:r>
            <a:r>
              <a:rPr lang="pt-BR" dirty="0" smtClean="0"/>
              <a:t> e </a:t>
            </a:r>
            <a:r>
              <a:rPr lang="pt-BR" dirty="0" err="1" smtClean="0"/>
              <a:t>Trans</a:t>
            </a:r>
            <a:endParaRPr lang="pt-BR" dirty="0"/>
          </a:p>
        </p:txBody>
      </p:sp>
      <p:sp>
        <p:nvSpPr>
          <p:cNvPr id="3" name="Espaço Reservado para Conteúdo 2"/>
          <p:cNvSpPr>
            <a:spLocks noGrp="1"/>
          </p:cNvSpPr>
          <p:nvPr>
            <p:ph idx="1"/>
          </p:nvPr>
        </p:nvSpPr>
        <p:spPr/>
        <p:txBody>
          <a:bodyPr>
            <a:normAutofit fontScale="70000" lnSpcReduction="20000"/>
          </a:bodyPr>
          <a:lstStyle/>
          <a:p>
            <a:pPr algn="ctr"/>
            <a:r>
              <a:rPr lang="pt-BR" dirty="0" smtClean="0"/>
              <a:t>Não </a:t>
            </a:r>
            <a:r>
              <a:rPr lang="pt-BR" dirty="0"/>
              <a:t>há consenso sobre esses termos. E existem ainda as pessoas que não se identificam com qualquer gênero e não há consenso quanto a como denominá-las. Alguns utilizam o termo </a:t>
            </a:r>
            <a:r>
              <a:rPr lang="pt-BR" u="sng" dirty="0" err="1"/>
              <a:t>queer</a:t>
            </a:r>
            <a:r>
              <a:rPr lang="pt-BR" dirty="0"/>
              <a:t>, outros, a antiga denominação </a:t>
            </a:r>
            <a:r>
              <a:rPr lang="pt-BR" u="sng" dirty="0"/>
              <a:t>andrógino</a:t>
            </a:r>
            <a:r>
              <a:rPr lang="pt-BR" dirty="0"/>
              <a:t>, ou reutilizam a palavra </a:t>
            </a:r>
            <a:r>
              <a:rPr lang="pt-BR" u="sng" dirty="0"/>
              <a:t>trans</a:t>
            </a:r>
            <a:r>
              <a:rPr lang="pt-BR" dirty="0" smtClean="0"/>
              <a:t>.</a:t>
            </a:r>
          </a:p>
          <a:p>
            <a:pPr algn="ctr"/>
            <a:endParaRPr lang="pt-BR" dirty="0" smtClean="0"/>
          </a:p>
          <a:p>
            <a:pPr algn="ctr"/>
            <a:r>
              <a:rPr lang="pt-BR" dirty="0" smtClean="0"/>
              <a:t>Reconhecendo </a:t>
            </a:r>
            <a:r>
              <a:rPr lang="pt-BR" dirty="0"/>
              <a:t>a diversidade de formas de viver o gênero, dois aspectos cabem na dimensão </a:t>
            </a:r>
            <a:r>
              <a:rPr lang="pt-BR" dirty="0" smtClean="0"/>
              <a:t>que </a:t>
            </a:r>
            <a:r>
              <a:rPr lang="pt-BR" dirty="0"/>
              <a:t>denominamos de “</a:t>
            </a:r>
            <a:r>
              <a:rPr lang="pt-BR" dirty="0" err="1"/>
              <a:t>transgênero</a:t>
            </a:r>
            <a:r>
              <a:rPr lang="pt-BR" dirty="0"/>
              <a:t>”, como expressões diferentes da condição </a:t>
            </a:r>
            <a:r>
              <a:rPr lang="pt-BR" dirty="0" err="1"/>
              <a:t>trans</a:t>
            </a:r>
            <a:r>
              <a:rPr lang="pt-BR" dirty="0"/>
              <a:t>; a vivência do gênero como: </a:t>
            </a:r>
            <a:endParaRPr lang="pt-BR" dirty="0" smtClean="0"/>
          </a:p>
          <a:p>
            <a:pPr algn="ctr"/>
            <a:r>
              <a:rPr lang="pt-BR" dirty="0" smtClean="0"/>
              <a:t>1</a:t>
            </a:r>
            <a:r>
              <a:rPr lang="pt-BR" dirty="0"/>
              <a:t>. Identidade (o que caracteriza transexuais e travestis); OU como </a:t>
            </a:r>
            <a:endParaRPr lang="pt-BR" dirty="0" smtClean="0"/>
          </a:p>
          <a:p>
            <a:pPr algn="ctr"/>
            <a:r>
              <a:rPr lang="pt-BR" dirty="0" smtClean="0"/>
              <a:t>2</a:t>
            </a:r>
            <a:r>
              <a:rPr lang="pt-BR" dirty="0"/>
              <a:t>. Funcionalidade (representado por </a:t>
            </a:r>
            <a:r>
              <a:rPr lang="pt-BR" dirty="0" err="1"/>
              <a:t>crossdressers</a:t>
            </a:r>
            <a:r>
              <a:rPr lang="pt-BR" dirty="0"/>
              <a:t>, </a:t>
            </a:r>
            <a:r>
              <a:rPr lang="pt-BR" dirty="0" err="1"/>
              <a:t>drag</a:t>
            </a:r>
            <a:r>
              <a:rPr lang="pt-BR" dirty="0"/>
              <a:t> </a:t>
            </a:r>
            <a:r>
              <a:rPr lang="pt-BR" dirty="0" err="1"/>
              <a:t>queens</a:t>
            </a:r>
            <a:r>
              <a:rPr lang="pt-BR" dirty="0"/>
              <a:t>, </a:t>
            </a:r>
            <a:r>
              <a:rPr lang="pt-BR" dirty="0" err="1"/>
              <a:t>drag</a:t>
            </a:r>
            <a:r>
              <a:rPr lang="pt-BR" dirty="0"/>
              <a:t> kings e transformistas).</a:t>
            </a:r>
          </a:p>
        </p:txBody>
      </p:sp>
    </p:spTree>
    <p:extLst>
      <p:ext uri="{BB962C8B-B14F-4D97-AF65-F5344CB8AC3E}">
        <p14:creationId xmlns:p14="http://schemas.microsoft.com/office/powerpoint/2010/main" val="1517077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Transexuais</a:t>
            </a:r>
            <a:endParaRPr lang="pt-BR" dirty="0"/>
          </a:p>
        </p:txBody>
      </p:sp>
      <p:sp>
        <p:nvSpPr>
          <p:cNvPr id="3" name="Espaço Reservado para Conteúdo 2"/>
          <p:cNvSpPr>
            <a:spLocks noGrp="1"/>
          </p:cNvSpPr>
          <p:nvPr>
            <p:ph idx="1"/>
          </p:nvPr>
        </p:nvSpPr>
        <p:spPr/>
        <p:txBody>
          <a:bodyPr>
            <a:normAutofit fontScale="85000" lnSpcReduction="20000"/>
          </a:bodyPr>
          <a:lstStyle/>
          <a:p>
            <a:pPr algn="ctr"/>
            <a:r>
              <a:rPr lang="pt-BR" u="sng" dirty="0"/>
              <a:t>Mulher transexual</a:t>
            </a:r>
            <a:r>
              <a:rPr lang="pt-BR" dirty="0"/>
              <a:t> é toda pessoa que reivindica o reconhecimento social e legal como mulher. </a:t>
            </a:r>
            <a:endParaRPr lang="pt-BR" dirty="0" smtClean="0"/>
          </a:p>
          <a:p>
            <a:pPr algn="ctr"/>
            <a:r>
              <a:rPr lang="pt-BR" u="sng" dirty="0"/>
              <a:t>H</a:t>
            </a:r>
            <a:r>
              <a:rPr lang="pt-BR" u="sng" dirty="0" smtClean="0"/>
              <a:t>omem </a:t>
            </a:r>
            <a:r>
              <a:rPr lang="pt-BR" u="sng" dirty="0"/>
              <a:t>transexual</a:t>
            </a:r>
            <a:r>
              <a:rPr lang="pt-BR" dirty="0"/>
              <a:t> é toda pessoa que reivindica o reconhecimento social e legal como homem. </a:t>
            </a:r>
            <a:endParaRPr lang="pt-BR" dirty="0" smtClean="0"/>
          </a:p>
          <a:p>
            <a:pPr algn="ctr"/>
            <a:endParaRPr lang="pt-BR" dirty="0" smtClean="0"/>
          </a:p>
          <a:p>
            <a:pPr algn="ctr"/>
            <a:r>
              <a:rPr lang="pt-BR" dirty="0" smtClean="0"/>
              <a:t>Cada </a:t>
            </a:r>
            <a:r>
              <a:rPr lang="pt-BR" dirty="0"/>
              <a:t>pessoa transexual age de acordo com o que reconhece como próprio de seu gênero: </a:t>
            </a:r>
            <a:endParaRPr lang="pt-BR" dirty="0" smtClean="0"/>
          </a:p>
          <a:p>
            <a:pPr algn="ctr"/>
            <a:r>
              <a:rPr lang="pt-BR" dirty="0" smtClean="0"/>
              <a:t>Mulheres </a:t>
            </a:r>
            <a:r>
              <a:rPr lang="pt-BR" dirty="0"/>
              <a:t>transexuais adotam nome, aparência e comportamentos femininos, querem e precisam ser tratadas como quaisquer outras </a:t>
            </a:r>
            <a:r>
              <a:rPr lang="pt-BR" dirty="0" smtClean="0"/>
              <a:t>mulheres.</a:t>
            </a:r>
          </a:p>
          <a:p>
            <a:pPr algn="ctr"/>
            <a:r>
              <a:rPr lang="pt-BR" dirty="0" smtClean="0"/>
              <a:t>Homens </a:t>
            </a:r>
            <a:r>
              <a:rPr lang="pt-BR" dirty="0"/>
              <a:t>transexuais adotam nome, aparência e comportamentos masculinos, querem e precisam ser tratados como quaisquer outros homens.</a:t>
            </a:r>
          </a:p>
        </p:txBody>
      </p:sp>
    </p:spTree>
    <p:extLst>
      <p:ext uri="{BB962C8B-B14F-4D97-AF65-F5344CB8AC3E}">
        <p14:creationId xmlns:p14="http://schemas.microsoft.com/office/powerpoint/2010/main" val="3711995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Transexualidade</a:t>
            </a:r>
            <a:endParaRPr lang="pt-BR" dirty="0"/>
          </a:p>
        </p:txBody>
      </p:sp>
      <p:sp>
        <p:nvSpPr>
          <p:cNvPr id="3" name="Espaço Reservado para Conteúdo 2"/>
          <p:cNvSpPr>
            <a:spLocks noGrp="1"/>
          </p:cNvSpPr>
          <p:nvPr>
            <p:ph idx="1"/>
          </p:nvPr>
        </p:nvSpPr>
        <p:spPr/>
        <p:txBody>
          <a:bodyPr>
            <a:normAutofit fontScale="92500" lnSpcReduction="20000"/>
          </a:bodyPr>
          <a:lstStyle/>
          <a:p>
            <a:pPr algn="ctr"/>
            <a:r>
              <a:rPr lang="pt-BR" dirty="0"/>
              <a:t>Pessoas transexuais geralmente sentem que seu corpo não está adequado à forma como pensam e se sentem, e querem “corrigir” isso adequando seu corpo à imagem </a:t>
            </a:r>
            <a:r>
              <a:rPr lang="pt-BR" dirty="0" smtClean="0"/>
              <a:t>(expressão) de </a:t>
            </a:r>
            <a:r>
              <a:rPr lang="pt-BR" dirty="0"/>
              <a:t>gênero que têm de si. Isso pode se dar de várias formas, desde uso de roupas, passando por tratamentos hormonais e até procedimentos cirúrgicos</a:t>
            </a:r>
            <a:r>
              <a:rPr lang="pt-BR" dirty="0" smtClean="0"/>
              <a:t>.</a:t>
            </a:r>
          </a:p>
          <a:p>
            <a:pPr algn="ctr"/>
            <a:r>
              <a:rPr lang="pt-BR" dirty="0" smtClean="0"/>
              <a:t>Ao </a:t>
            </a:r>
            <a:r>
              <a:rPr lang="pt-BR" dirty="0"/>
              <a:t>contrário do que se costuma pensar, o que determina a identidade de gênero transexual é a forma como as pessoas se identificam, e não um procedimento cirúrgico.</a:t>
            </a:r>
          </a:p>
        </p:txBody>
      </p:sp>
    </p:spTree>
    <p:extLst>
      <p:ext uri="{BB962C8B-B14F-4D97-AF65-F5344CB8AC3E}">
        <p14:creationId xmlns:p14="http://schemas.microsoft.com/office/powerpoint/2010/main" val="1670579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Travestis</a:t>
            </a:r>
            <a:endParaRPr lang="pt-BR" dirty="0"/>
          </a:p>
        </p:txBody>
      </p:sp>
      <p:sp>
        <p:nvSpPr>
          <p:cNvPr id="3" name="Espaço Reservado para Conteúdo 2"/>
          <p:cNvSpPr>
            <a:spLocks noGrp="1"/>
          </p:cNvSpPr>
          <p:nvPr>
            <p:ph idx="1"/>
          </p:nvPr>
        </p:nvSpPr>
        <p:spPr/>
        <p:txBody>
          <a:bodyPr>
            <a:normAutofit fontScale="77500" lnSpcReduction="20000"/>
          </a:bodyPr>
          <a:lstStyle/>
          <a:p>
            <a:pPr algn="ctr"/>
            <a:r>
              <a:rPr lang="pt-BR" dirty="0"/>
              <a:t>O termo “travesti” é antigo, anterior ao conceito de “transexual”, e por isso muito mais conhecido e utilizado, quase sempre em um sentido pejorativo, como </a:t>
            </a:r>
            <a:r>
              <a:rPr lang="pt-BR" dirty="0" smtClean="0"/>
              <a:t>sinônimo </a:t>
            </a:r>
            <a:r>
              <a:rPr lang="pt-BR" dirty="0"/>
              <a:t>de “imitação”, “engano” ou de “fingir ser o que não se é”. </a:t>
            </a:r>
            <a:endParaRPr lang="pt-BR" dirty="0" smtClean="0"/>
          </a:p>
          <a:p>
            <a:pPr algn="ctr"/>
            <a:r>
              <a:rPr lang="pt-BR" dirty="0" smtClean="0"/>
              <a:t>É </a:t>
            </a:r>
            <a:r>
              <a:rPr lang="pt-BR" dirty="0"/>
              <a:t>importante ressaltar que a maioria das travestis, independentemente da forma como se reconhecem, preferem ser tratadas no feminino: </a:t>
            </a:r>
            <a:r>
              <a:rPr lang="pt-BR" u="sng" dirty="0"/>
              <a:t>AS travestis</a:t>
            </a:r>
            <a:r>
              <a:rPr lang="pt-BR" dirty="0" smtClean="0"/>
              <a:t>.</a:t>
            </a:r>
          </a:p>
          <a:p>
            <a:pPr algn="ctr"/>
            <a:endParaRPr lang="pt-BR" dirty="0"/>
          </a:p>
          <a:p>
            <a:pPr algn="ctr"/>
            <a:r>
              <a:rPr lang="pt-BR" dirty="0" smtClean="0"/>
              <a:t>As </a:t>
            </a:r>
            <a:r>
              <a:rPr lang="pt-BR" dirty="0"/>
              <a:t>travestis são pessoas que vivenciam papéis de gênero feminino, mas algumas não se reconhecem como homens ou como mulheres, mas como membros de um </a:t>
            </a:r>
            <a:r>
              <a:rPr lang="pt-BR" u="sng" dirty="0"/>
              <a:t>terceiro gênero</a:t>
            </a:r>
            <a:r>
              <a:rPr lang="pt-BR" dirty="0"/>
              <a:t> ou de um </a:t>
            </a:r>
            <a:r>
              <a:rPr lang="pt-BR" u="sng" dirty="0"/>
              <a:t>não-gênero</a:t>
            </a:r>
            <a:r>
              <a:rPr lang="pt-BR" dirty="0"/>
              <a:t>.</a:t>
            </a:r>
          </a:p>
        </p:txBody>
      </p:sp>
    </p:spTree>
    <p:extLst>
      <p:ext uri="{BB962C8B-B14F-4D97-AF65-F5344CB8AC3E}">
        <p14:creationId xmlns:p14="http://schemas.microsoft.com/office/powerpoint/2010/main" val="1266335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Intersexualidade</a:t>
            </a:r>
            <a:endParaRPr lang="pt-BR" dirty="0"/>
          </a:p>
        </p:txBody>
      </p:sp>
      <p:sp>
        <p:nvSpPr>
          <p:cNvPr id="3" name="Espaço Reservado para Conteúdo 2"/>
          <p:cNvSpPr>
            <a:spLocks noGrp="1"/>
          </p:cNvSpPr>
          <p:nvPr>
            <p:ph idx="1"/>
          </p:nvPr>
        </p:nvSpPr>
        <p:spPr/>
        <p:txBody>
          <a:bodyPr>
            <a:normAutofit fontScale="70000" lnSpcReduction="20000"/>
          </a:bodyPr>
          <a:lstStyle/>
          <a:p>
            <a:pPr algn="ctr"/>
            <a:r>
              <a:rPr lang="pt-BR" dirty="0"/>
              <a:t>As pessoas intersexuais (anteriormente conhecidas como hermafroditas) são aquelas "cujo corpo varia do padrão de masculino ou feminino culturalmente estabelecido, no que se refere a configurações dos cromossomos, localização dos órgãos genitais (testículos que não desceram, pênis demasiado pequeno ou clitóris muito grande, final da uretra deslocado da ponta do pênis, vagina ausente), coexistência de tecidos testiculares e de ovários. A intersexualidade se refere a um conjunto amplo de variações dos corpos tidos como masculinos e femininos" (JESUS, 2012). </a:t>
            </a:r>
            <a:endParaRPr lang="pt-BR" dirty="0" smtClean="0"/>
          </a:p>
          <a:p>
            <a:pPr algn="ctr"/>
            <a:endParaRPr lang="pt-BR" dirty="0"/>
          </a:p>
          <a:p>
            <a:pPr algn="ctr"/>
            <a:r>
              <a:rPr lang="pt-BR" dirty="0" smtClean="0"/>
              <a:t>Ainda </a:t>
            </a:r>
            <a:r>
              <a:rPr lang="pt-BR" dirty="0"/>
              <a:t>é comum as cirurgias ditas “reparadoras” compulsórias, que mutilam e moldam órgãos genitais e que não necessariamente irão concordam com suas identidades de gênero ou orientações sexuais.</a:t>
            </a:r>
          </a:p>
        </p:txBody>
      </p:sp>
    </p:spTree>
    <p:extLst>
      <p:ext uri="{BB962C8B-B14F-4D97-AF65-F5344CB8AC3E}">
        <p14:creationId xmlns:p14="http://schemas.microsoft.com/office/powerpoint/2010/main" val="2644800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me\Downloads\article_gen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530424"/>
            <a:ext cx="2602007"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Home\Downloads\amor-alegre-de-hetero-da-lésbica-dos-símbolos-de-lgbt-733889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2132856"/>
            <a:ext cx="2553816" cy="25538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Home\Downloads\feminismo-ideia-radica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028" y="2882886"/>
            <a:ext cx="2297307" cy="214286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Home\Downloads\gênero-o-que-é.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97763" y="404664"/>
            <a:ext cx="2864824" cy="18527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Home\Downloads\lgb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42417" y="5013176"/>
            <a:ext cx="2939583" cy="125615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Home\Downloads\lesbohomotransfobia-300x22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2746" y="4654081"/>
            <a:ext cx="2436224" cy="18187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Home\Downloads\sexualidade-educao-54a2aba23f30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1598" y="2488352"/>
            <a:ext cx="2952328" cy="1842824"/>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p:cNvSpPr txBox="1"/>
          <p:nvPr/>
        </p:nvSpPr>
        <p:spPr>
          <a:xfrm>
            <a:off x="467543" y="530425"/>
            <a:ext cx="2016225" cy="2431435"/>
          </a:xfrm>
          <a:prstGeom prst="rect">
            <a:avLst/>
          </a:prstGeom>
          <a:noFill/>
        </p:spPr>
        <p:txBody>
          <a:bodyPr wrap="square" rtlCol="0">
            <a:spAutoFit/>
          </a:bodyPr>
          <a:lstStyle/>
          <a:p>
            <a:pPr algn="ctr"/>
            <a:r>
              <a:rPr lang="pt-BR" sz="3200" b="1" dirty="0" smtClean="0">
                <a:solidFill>
                  <a:schemeClr val="bg1"/>
                </a:solidFill>
                <a:latin typeface="Aharoni" pitchFamily="2" charset="-79"/>
                <a:cs typeface="Aharoni" pitchFamily="2" charset="-79"/>
              </a:rPr>
              <a:t>Sexo</a:t>
            </a:r>
          </a:p>
          <a:p>
            <a:pPr algn="ctr"/>
            <a:endParaRPr lang="pt-BR" sz="2000" b="1" dirty="0" smtClean="0">
              <a:solidFill>
                <a:srgbClr val="FFC000"/>
              </a:solidFill>
              <a:latin typeface="Aharoni" pitchFamily="2" charset="-79"/>
              <a:cs typeface="Aharoni" pitchFamily="2" charset="-79"/>
            </a:endParaRPr>
          </a:p>
          <a:p>
            <a:pPr algn="ctr"/>
            <a:r>
              <a:rPr lang="pt-BR" sz="2000" b="1" dirty="0" smtClean="0">
                <a:solidFill>
                  <a:srgbClr val="FFC000"/>
                </a:solidFill>
                <a:latin typeface="Aharoni" pitchFamily="2" charset="-79"/>
                <a:cs typeface="Aharoni" pitchFamily="2" charset="-79"/>
              </a:rPr>
              <a:t>Orientação Sexual</a:t>
            </a:r>
          </a:p>
          <a:p>
            <a:pPr algn="ctr"/>
            <a:endParaRPr lang="pt-BR" sz="2000" b="1" dirty="0" smtClean="0">
              <a:solidFill>
                <a:srgbClr val="FFC000"/>
              </a:solidFill>
              <a:latin typeface="Aharoni" pitchFamily="2" charset="-79"/>
              <a:cs typeface="Aharoni" pitchFamily="2" charset="-79"/>
            </a:endParaRPr>
          </a:p>
          <a:p>
            <a:pPr algn="ctr"/>
            <a:r>
              <a:rPr lang="pt-BR" sz="2000" b="1" dirty="0" smtClean="0">
                <a:solidFill>
                  <a:srgbClr val="FFFF00"/>
                </a:solidFill>
                <a:latin typeface="Aharoni" pitchFamily="2" charset="-79"/>
                <a:cs typeface="Aharoni" pitchFamily="2" charset="-79"/>
              </a:rPr>
              <a:t>Sexualidade</a:t>
            </a:r>
          </a:p>
          <a:p>
            <a:pPr algn="ctr"/>
            <a:endParaRPr lang="pt-BR" sz="2000" b="1" dirty="0" smtClean="0">
              <a:solidFill>
                <a:srgbClr val="FFC000"/>
              </a:solidFill>
              <a:latin typeface="Aharoni" pitchFamily="2" charset="-79"/>
              <a:cs typeface="Aharoni" pitchFamily="2" charset="-79"/>
            </a:endParaRPr>
          </a:p>
        </p:txBody>
      </p:sp>
      <p:sp>
        <p:nvSpPr>
          <p:cNvPr id="4" name="CaixaDeTexto 3"/>
          <p:cNvSpPr txBox="1"/>
          <p:nvPr/>
        </p:nvSpPr>
        <p:spPr>
          <a:xfrm>
            <a:off x="467543" y="5229200"/>
            <a:ext cx="2520281" cy="1477328"/>
          </a:xfrm>
          <a:prstGeom prst="rect">
            <a:avLst/>
          </a:prstGeom>
          <a:noFill/>
        </p:spPr>
        <p:txBody>
          <a:bodyPr wrap="square" rtlCol="0">
            <a:spAutoFit/>
          </a:bodyPr>
          <a:lstStyle/>
          <a:p>
            <a:pPr algn="ctr"/>
            <a:r>
              <a:rPr lang="pt-BR" sz="2400" b="1" dirty="0" smtClean="0">
                <a:solidFill>
                  <a:srgbClr val="00B0F0"/>
                </a:solidFill>
                <a:latin typeface="Aharoni" pitchFamily="2" charset="-79"/>
                <a:cs typeface="Aharoni" pitchFamily="2" charset="-79"/>
              </a:rPr>
              <a:t>TRANSGÊNERO</a:t>
            </a:r>
          </a:p>
          <a:p>
            <a:pPr algn="ctr"/>
            <a:endParaRPr lang="pt-BR" sz="2400" b="1" dirty="0" smtClean="0">
              <a:solidFill>
                <a:srgbClr val="FFC000"/>
              </a:solidFill>
              <a:latin typeface="Aharoni" pitchFamily="2" charset="-79"/>
              <a:cs typeface="Aharoni" pitchFamily="2" charset="-79"/>
            </a:endParaRPr>
          </a:p>
          <a:p>
            <a:pPr algn="ctr"/>
            <a:r>
              <a:rPr lang="pt-BR" sz="2400" b="1" dirty="0" smtClean="0">
                <a:solidFill>
                  <a:srgbClr val="C00000"/>
                </a:solidFill>
                <a:latin typeface="Aharoni" pitchFamily="2" charset="-79"/>
                <a:cs typeface="Aharoni" pitchFamily="2" charset="-79"/>
              </a:rPr>
              <a:t>Travesti</a:t>
            </a:r>
          </a:p>
          <a:p>
            <a:endParaRPr lang="pt-BR" dirty="0"/>
          </a:p>
        </p:txBody>
      </p:sp>
    </p:spTree>
    <p:extLst>
      <p:ext uri="{BB962C8B-B14F-4D97-AF65-F5344CB8AC3E}">
        <p14:creationId xmlns:p14="http://schemas.microsoft.com/office/powerpoint/2010/main" val="1541793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Orientação Sexual</a:t>
            </a:r>
            <a:endParaRPr lang="pt-BR" dirty="0"/>
          </a:p>
        </p:txBody>
      </p:sp>
      <p:sp>
        <p:nvSpPr>
          <p:cNvPr id="3" name="Espaço Reservado para Conteúdo 2"/>
          <p:cNvSpPr>
            <a:spLocks noGrp="1"/>
          </p:cNvSpPr>
          <p:nvPr>
            <p:ph idx="1"/>
          </p:nvPr>
        </p:nvSpPr>
        <p:spPr/>
        <p:txBody>
          <a:bodyPr>
            <a:normAutofit fontScale="92500" lnSpcReduction="20000"/>
          </a:bodyPr>
          <a:lstStyle/>
          <a:p>
            <a:pPr algn="ctr"/>
            <a:r>
              <a:rPr lang="pt-BR" u="sng" dirty="0"/>
              <a:t>Orientação sexual</a:t>
            </a:r>
            <a:r>
              <a:rPr lang="pt-BR" dirty="0"/>
              <a:t> se refere à </a:t>
            </a:r>
            <a:r>
              <a:rPr lang="pt-BR" u="sng" dirty="0"/>
              <a:t>atração afetivo-sexual</a:t>
            </a:r>
            <a:r>
              <a:rPr lang="pt-BR" dirty="0"/>
              <a:t> por alguém de algum/</a:t>
            </a:r>
            <a:r>
              <a:rPr lang="pt-BR" dirty="0" err="1"/>
              <a:t>ns</a:t>
            </a:r>
            <a:r>
              <a:rPr lang="pt-BR" dirty="0"/>
              <a:t> gênero/s. Uma dimensão não depende da outra, não há uma norma de orientação sexual em função do gênero as pessoas</a:t>
            </a:r>
            <a:r>
              <a:rPr lang="pt-BR" dirty="0" smtClean="0"/>
              <a:t>.</a:t>
            </a:r>
          </a:p>
          <a:p>
            <a:pPr algn="ctr"/>
            <a:endParaRPr lang="pt-BR" dirty="0"/>
          </a:p>
          <a:p>
            <a:pPr algn="ctr"/>
            <a:r>
              <a:rPr lang="pt-BR" dirty="0" smtClean="0"/>
              <a:t>Uma </a:t>
            </a:r>
            <a:r>
              <a:rPr lang="pt-BR" dirty="0"/>
              <a:t>pessoa </a:t>
            </a:r>
            <a:r>
              <a:rPr lang="pt-BR" dirty="0" err="1"/>
              <a:t>cis</a:t>
            </a:r>
            <a:r>
              <a:rPr lang="pt-BR" dirty="0"/>
              <a:t> pode ser </a:t>
            </a:r>
            <a:r>
              <a:rPr lang="pt-BR" u="sng" dirty="0"/>
              <a:t>bissexual, heterossexual ou homossexual</a:t>
            </a:r>
            <a:r>
              <a:rPr lang="pt-BR" dirty="0"/>
              <a:t>, assim como uma pessoa </a:t>
            </a:r>
            <a:r>
              <a:rPr lang="pt-BR" dirty="0" err="1"/>
              <a:t>trans</a:t>
            </a:r>
            <a:r>
              <a:rPr lang="pt-BR" dirty="0"/>
              <a:t> pode ser bissexual, heterossexual ou homossexual, dependendo do gênero que adota e do gênero ao qual se atrai afetivo-sexualmente. </a:t>
            </a:r>
          </a:p>
        </p:txBody>
      </p:sp>
    </p:spTree>
    <p:extLst>
      <p:ext uri="{BB962C8B-B14F-4D97-AF65-F5344CB8AC3E}">
        <p14:creationId xmlns:p14="http://schemas.microsoft.com/office/powerpoint/2010/main" val="4238464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pt-BR" sz="3600" dirty="0" smtClean="0"/>
              <a:t>Orientação Sexual:</a:t>
            </a:r>
            <a:br>
              <a:rPr lang="pt-BR" sz="3600" dirty="0" smtClean="0"/>
            </a:br>
            <a:r>
              <a:rPr lang="pt-BR" sz="3600" dirty="0"/>
              <a:t>heterossexual, homossexual, bissexual </a:t>
            </a:r>
          </a:p>
        </p:txBody>
      </p:sp>
      <p:sp>
        <p:nvSpPr>
          <p:cNvPr id="3" name="Espaço Reservado para Conteúdo 2"/>
          <p:cNvSpPr>
            <a:spLocks noGrp="1"/>
          </p:cNvSpPr>
          <p:nvPr>
            <p:ph idx="1"/>
          </p:nvPr>
        </p:nvSpPr>
        <p:spPr/>
        <p:txBody>
          <a:bodyPr>
            <a:normAutofit fontScale="85000" lnSpcReduction="20000"/>
          </a:bodyPr>
          <a:lstStyle/>
          <a:p>
            <a:pPr algn="ctr"/>
            <a:r>
              <a:rPr lang="pt-BR" u="sng" dirty="0" smtClean="0"/>
              <a:t>Homossexuais </a:t>
            </a:r>
            <a:r>
              <a:rPr lang="pt-BR" u="sng" dirty="0"/>
              <a:t>se sentem atraídos por pessoas do mesmo gênero, e bissexuais por pessoas de qualquer gênero</a:t>
            </a:r>
            <a:r>
              <a:rPr lang="pt-BR" dirty="0" smtClean="0"/>
              <a:t>.</a:t>
            </a:r>
          </a:p>
          <a:p>
            <a:pPr algn="ctr"/>
            <a:r>
              <a:rPr lang="pt-BR" dirty="0" smtClean="0"/>
              <a:t>Mulheres </a:t>
            </a:r>
            <a:r>
              <a:rPr lang="pt-BR" dirty="0"/>
              <a:t>(</a:t>
            </a:r>
            <a:r>
              <a:rPr lang="pt-BR" dirty="0" err="1"/>
              <a:t>trans</a:t>
            </a:r>
            <a:r>
              <a:rPr lang="pt-BR" dirty="0"/>
              <a:t> ou </a:t>
            </a:r>
            <a:r>
              <a:rPr lang="pt-BR" dirty="0" err="1"/>
              <a:t>cis</a:t>
            </a:r>
            <a:r>
              <a:rPr lang="pt-BR" dirty="0"/>
              <a:t>) que se atraem por homens são heterossexuais</a:t>
            </a:r>
            <a:r>
              <a:rPr lang="pt-BR" dirty="0" smtClean="0"/>
              <a:t>;</a:t>
            </a:r>
          </a:p>
          <a:p>
            <a:pPr algn="ctr"/>
            <a:r>
              <a:rPr lang="pt-BR" dirty="0" smtClean="0"/>
              <a:t>Homens </a:t>
            </a:r>
            <a:r>
              <a:rPr lang="pt-BR" dirty="0"/>
              <a:t>(</a:t>
            </a:r>
            <a:r>
              <a:rPr lang="pt-BR" dirty="0" err="1"/>
              <a:t>trans</a:t>
            </a:r>
            <a:r>
              <a:rPr lang="pt-BR" dirty="0"/>
              <a:t> ou </a:t>
            </a:r>
            <a:r>
              <a:rPr lang="pt-BR" dirty="0" err="1"/>
              <a:t>cis</a:t>
            </a:r>
            <a:r>
              <a:rPr lang="pt-BR" dirty="0"/>
              <a:t>) que se atraem por mulheres também são heterossexuais.  </a:t>
            </a:r>
            <a:endParaRPr lang="pt-BR" dirty="0" smtClean="0"/>
          </a:p>
          <a:p>
            <a:pPr algn="ctr"/>
            <a:r>
              <a:rPr lang="pt-BR" dirty="0" smtClean="0"/>
              <a:t>Mulheres </a:t>
            </a:r>
            <a:r>
              <a:rPr lang="pt-BR" dirty="0"/>
              <a:t>(</a:t>
            </a:r>
            <a:r>
              <a:rPr lang="pt-BR" dirty="0" err="1"/>
              <a:t>trans</a:t>
            </a:r>
            <a:r>
              <a:rPr lang="pt-BR" dirty="0"/>
              <a:t> ou </a:t>
            </a:r>
            <a:r>
              <a:rPr lang="pt-BR" dirty="0" err="1"/>
              <a:t>cis</a:t>
            </a:r>
            <a:r>
              <a:rPr lang="pt-BR" dirty="0"/>
              <a:t>) que se atraem por outras mulheres são homossexuais; </a:t>
            </a:r>
            <a:endParaRPr lang="pt-BR" dirty="0" smtClean="0"/>
          </a:p>
          <a:p>
            <a:pPr algn="ctr"/>
            <a:r>
              <a:rPr lang="pt-BR" dirty="0" smtClean="0"/>
              <a:t>Homens </a:t>
            </a:r>
            <a:r>
              <a:rPr lang="pt-BR" dirty="0"/>
              <a:t>(</a:t>
            </a:r>
            <a:r>
              <a:rPr lang="pt-BR" dirty="0" err="1"/>
              <a:t>trans</a:t>
            </a:r>
            <a:r>
              <a:rPr lang="pt-BR" dirty="0"/>
              <a:t> ou </a:t>
            </a:r>
            <a:r>
              <a:rPr lang="pt-BR" dirty="0" err="1"/>
              <a:t>cis</a:t>
            </a:r>
            <a:r>
              <a:rPr lang="pt-BR" dirty="0"/>
              <a:t>) que se atraem por outros homens também são homossexuais</a:t>
            </a:r>
            <a:r>
              <a:rPr lang="pt-BR" dirty="0" smtClean="0"/>
              <a:t>.</a:t>
            </a:r>
          </a:p>
          <a:p>
            <a:pPr algn="ctr"/>
            <a:r>
              <a:rPr lang="pt-BR" dirty="0" smtClean="0"/>
              <a:t>Tanto </a:t>
            </a:r>
            <a:r>
              <a:rPr lang="pt-BR" dirty="0"/>
              <a:t>pessoas </a:t>
            </a:r>
            <a:r>
              <a:rPr lang="pt-BR" dirty="0" err="1"/>
              <a:t>trans</a:t>
            </a:r>
            <a:r>
              <a:rPr lang="pt-BR" dirty="0"/>
              <a:t> quanto </a:t>
            </a:r>
            <a:r>
              <a:rPr lang="pt-BR" dirty="0" err="1"/>
              <a:t>cis</a:t>
            </a:r>
            <a:r>
              <a:rPr lang="pt-BR" dirty="0"/>
              <a:t> podem ter orientação sexual bissexual.</a:t>
            </a:r>
          </a:p>
        </p:txBody>
      </p:sp>
    </p:spTree>
    <p:extLst>
      <p:ext uri="{BB962C8B-B14F-4D97-AF65-F5344CB8AC3E}">
        <p14:creationId xmlns:p14="http://schemas.microsoft.com/office/powerpoint/2010/main" val="3328168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ome\Downloads\diferença sexo genero orientação sexu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7" y="372074"/>
            <a:ext cx="5652255" cy="6153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2194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Algumas referências...</a:t>
            </a:r>
            <a:endParaRPr lang="pt-BR" dirty="0"/>
          </a:p>
        </p:txBody>
      </p:sp>
      <p:sp>
        <p:nvSpPr>
          <p:cNvPr id="3" name="Espaço Reservado para Conteúdo 2"/>
          <p:cNvSpPr>
            <a:spLocks noGrp="1"/>
          </p:cNvSpPr>
          <p:nvPr>
            <p:ph idx="1"/>
          </p:nvPr>
        </p:nvSpPr>
        <p:spPr/>
        <p:txBody>
          <a:bodyPr>
            <a:normAutofit fontScale="62500" lnSpcReduction="20000"/>
          </a:bodyPr>
          <a:lstStyle/>
          <a:p>
            <a:pPr marL="0" indent="0">
              <a:buNone/>
            </a:pPr>
            <a:r>
              <a:rPr lang="pt-BR" dirty="0"/>
              <a:t>BEAUVOIR, Simone. O segundo sexo: fatos e mitos. Vol. 1. Rio de Janeiro: Nova Fronteira, 2009</a:t>
            </a:r>
            <a:r>
              <a:rPr lang="pt-BR" dirty="0" smtClean="0"/>
              <a:t>.</a:t>
            </a:r>
          </a:p>
          <a:p>
            <a:pPr marL="0" indent="0">
              <a:buNone/>
            </a:pPr>
            <a:r>
              <a:rPr lang="pt-BR" dirty="0" smtClean="0"/>
              <a:t>BUTLER</a:t>
            </a:r>
            <a:r>
              <a:rPr lang="pt-BR" dirty="0"/>
              <a:t>, Judith. Problemas de gênero: feminismo e subversão da identidade. Rio de Janeiro: Editora Civilização Brasileira, 2003</a:t>
            </a:r>
            <a:r>
              <a:rPr lang="pt-BR" dirty="0" smtClean="0"/>
              <a:t>.</a:t>
            </a:r>
          </a:p>
          <a:p>
            <a:pPr marL="0" indent="0">
              <a:buNone/>
            </a:pPr>
            <a:r>
              <a:rPr lang="pt-BR" dirty="0" smtClean="0"/>
              <a:t>GAYLE</a:t>
            </a:r>
            <a:r>
              <a:rPr lang="pt-BR" dirty="0"/>
              <a:t>, Rubin. Pensando o Sexo: Notas para uma Teoria Radical das Políticas da Sexualidade. Cadernos </a:t>
            </a:r>
            <a:r>
              <a:rPr lang="pt-BR" dirty="0" err="1"/>
              <a:t>Pagu</a:t>
            </a:r>
            <a:r>
              <a:rPr lang="pt-BR" dirty="0"/>
              <a:t>, Campinas: Núcleo de Estudos de Gênero </a:t>
            </a:r>
            <a:r>
              <a:rPr lang="pt-BR" dirty="0" err="1"/>
              <a:t>Pagu</a:t>
            </a:r>
            <a:r>
              <a:rPr lang="pt-BR" dirty="0"/>
              <a:t>, n. 21, 2003</a:t>
            </a:r>
            <a:r>
              <a:rPr lang="pt-BR" dirty="0" smtClean="0"/>
              <a:t>.</a:t>
            </a:r>
          </a:p>
          <a:p>
            <a:pPr marL="0" indent="0">
              <a:buNone/>
            </a:pPr>
            <a:r>
              <a:rPr lang="pt-BR" dirty="0" smtClean="0"/>
              <a:t>JESUS</a:t>
            </a:r>
            <a:r>
              <a:rPr lang="pt-BR" dirty="0"/>
              <a:t>, Jaqueline Gomes de. Orientações sobre identidade de gênero: conceitos e termos. Brasília, 2012. </a:t>
            </a:r>
            <a:endParaRPr lang="pt-BR" dirty="0" smtClean="0"/>
          </a:p>
          <a:p>
            <a:pPr marL="0" indent="0">
              <a:buNone/>
            </a:pPr>
            <a:r>
              <a:rPr lang="pt-BR" dirty="0" smtClean="0"/>
              <a:t>LOURO</a:t>
            </a:r>
            <a:r>
              <a:rPr lang="pt-BR" dirty="0"/>
              <a:t>, </a:t>
            </a:r>
            <a:r>
              <a:rPr lang="pt-BR" dirty="0" err="1"/>
              <a:t>Guacira</a:t>
            </a:r>
            <a:r>
              <a:rPr lang="pt-BR" dirty="0"/>
              <a:t> Lopes. Gênero, sexualidade e educação: uma perspectiva pós-estruturalista. Petrópolis, RJ: Vozes, 1997</a:t>
            </a:r>
            <a:r>
              <a:rPr lang="pt-BR" dirty="0" smtClean="0"/>
              <a:t>.</a:t>
            </a:r>
          </a:p>
          <a:p>
            <a:pPr marL="0" indent="0">
              <a:buNone/>
            </a:pPr>
            <a:r>
              <a:rPr lang="pt-BR" dirty="0" smtClean="0"/>
              <a:t>ORTNER</a:t>
            </a:r>
            <a:r>
              <a:rPr lang="pt-BR" dirty="0"/>
              <a:t>, </a:t>
            </a:r>
            <a:r>
              <a:rPr lang="pt-BR" dirty="0" err="1"/>
              <a:t>Sherry</a:t>
            </a:r>
            <a:r>
              <a:rPr lang="pt-BR" dirty="0"/>
              <a:t> B. Está a mulher para o homem assim como a natureza para a cultura? In: ROSALDO, Michelle Z. &amp; LAMPHERE, Louise (</a:t>
            </a:r>
            <a:r>
              <a:rPr lang="pt-BR" dirty="0" err="1"/>
              <a:t>org</a:t>
            </a:r>
            <a:r>
              <a:rPr lang="pt-BR" dirty="0"/>
              <a:t>). A mulher, a cultura e a sociedade. Rio de Janeiro: Paz e Terra, 1979</a:t>
            </a:r>
            <a:r>
              <a:rPr lang="pt-BR" dirty="0" smtClean="0"/>
              <a:t>.</a:t>
            </a:r>
          </a:p>
          <a:p>
            <a:pPr marL="0" indent="0">
              <a:buNone/>
            </a:pPr>
            <a:r>
              <a:rPr lang="pt-BR" dirty="0" smtClean="0"/>
              <a:t>SCOTT</a:t>
            </a:r>
            <a:r>
              <a:rPr lang="pt-BR" dirty="0"/>
              <a:t>, Joan W. “Gênero: uma categoria útil de análise histórica”. Educação &amp; Realidade. Porto Alegre, vol. 20, nº 2, jul./dez, 1995. </a:t>
            </a:r>
          </a:p>
        </p:txBody>
      </p:sp>
    </p:spTree>
    <p:extLst>
      <p:ext uri="{BB962C8B-B14F-4D97-AF65-F5344CB8AC3E}">
        <p14:creationId xmlns:p14="http://schemas.microsoft.com/office/powerpoint/2010/main" val="3669047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pt-BR" dirty="0" smtClean="0"/>
              <a:t>Diferenças </a:t>
            </a:r>
            <a:r>
              <a:rPr lang="pt-BR" dirty="0"/>
              <a:t>entre sexo e gênero</a:t>
            </a:r>
          </a:p>
        </p:txBody>
      </p:sp>
      <p:sp>
        <p:nvSpPr>
          <p:cNvPr id="3" name="Espaço Reservado para Conteúdo 2"/>
          <p:cNvSpPr>
            <a:spLocks noGrp="1"/>
          </p:cNvSpPr>
          <p:nvPr>
            <p:ph idx="1"/>
          </p:nvPr>
        </p:nvSpPr>
        <p:spPr/>
        <p:txBody>
          <a:bodyPr>
            <a:normAutofit lnSpcReduction="10000"/>
          </a:bodyPr>
          <a:lstStyle/>
          <a:p>
            <a:pPr algn="ctr"/>
            <a:r>
              <a:rPr lang="pt-BR" dirty="0"/>
              <a:t>“</a:t>
            </a:r>
            <a:r>
              <a:rPr lang="pt-BR" u="sng" dirty="0"/>
              <a:t>Sexo</a:t>
            </a:r>
            <a:r>
              <a:rPr lang="pt-BR" dirty="0"/>
              <a:t>” é o conjunto dos nossos atributos biológicos, anatômicos, físicos e corporais que nos definem menino/homem ou menina/mulher</a:t>
            </a:r>
            <a:r>
              <a:rPr lang="pt-BR" dirty="0" smtClean="0"/>
              <a:t>.</a:t>
            </a:r>
          </a:p>
          <a:p>
            <a:pPr marL="0" indent="0" algn="ctr">
              <a:buNone/>
            </a:pPr>
            <a:endParaRPr lang="pt-BR" dirty="0" smtClean="0"/>
          </a:p>
          <a:p>
            <a:pPr algn="ctr"/>
            <a:r>
              <a:rPr lang="pt-BR" dirty="0" smtClean="0"/>
              <a:t>"</a:t>
            </a:r>
            <a:r>
              <a:rPr lang="pt-BR" u="sng" dirty="0" smtClean="0"/>
              <a:t>Gênero</a:t>
            </a:r>
            <a:r>
              <a:rPr lang="pt-BR" dirty="0"/>
              <a:t>" é tudo aquilo que a sociedade e a cultura esperam e projetam, em matéria de comportamento, oportunidades, capacidades etc. para o menino e para a menina.</a:t>
            </a:r>
          </a:p>
        </p:txBody>
      </p:sp>
    </p:spTree>
    <p:extLst>
      <p:ext uri="{BB962C8B-B14F-4D97-AF65-F5344CB8AC3E}">
        <p14:creationId xmlns:p14="http://schemas.microsoft.com/office/powerpoint/2010/main" val="1768137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a:t>Sexo - aspecto biológico</a:t>
            </a:r>
          </a:p>
        </p:txBody>
      </p:sp>
      <p:sp>
        <p:nvSpPr>
          <p:cNvPr id="3" name="Espaço Reservado para Conteúdo 2"/>
          <p:cNvSpPr>
            <a:spLocks noGrp="1"/>
          </p:cNvSpPr>
          <p:nvPr>
            <p:ph idx="1"/>
          </p:nvPr>
        </p:nvSpPr>
        <p:spPr/>
        <p:txBody>
          <a:bodyPr>
            <a:normAutofit lnSpcReduction="10000"/>
          </a:bodyPr>
          <a:lstStyle/>
          <a:p>
            <a:pPr algn="ctr"/>
            <a:r>
              <a:rPr lang="pt-BR" dirty="0"/>
              <a:t>A sociedade em que vivemos nos ensina e reproduz a ideia de que os órgãos genitais (biologia/natureza) definem se uma pessoa é homem ou mulher. </a:t>
            </a:r>
            <a:endParaRPr lang="pt-BR" dirty="0" smtClean="0"/>
          </a:p>
          <a:p>
            <a:pPr algn="ctr"/>
            <a:endParaRPr lang="pt-BR" dirty="0"/>
          </a:p>
          <a:p>
            <a:pPr algn="ctr"/>
            <a:r>
              <a:rPr lang="pt-BR" dirty="0" smtClean="0"/>
              <a:t>Porém</a:t>
            </a:r>
            <a:r>
              <a:rPr lang="pt-BR" dirty="0"/>
              <a:t>, a nossa identificação como homens (e masculinidade) ou como mulheres (e feminilidade) não é um fato biológico, é uma construção social (cultura).</a:t>
            </a:r>
          </a:p>
        </p:txBody>
      </p:sp>
    </p:spTree>
    <p:extLst>
      <p:ext uri="{BB962C8B-B14F-4D97-AF65-F5344CB8AC3E}">
        <p14:creationId xmlns:p14="http://schemas.microsoft.com/office/powerpoint/2010/main" val="1997052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a:t>Gênero - social/Cultural</a:t>
            </a:r>
          </a:p>
        </p:txBody>
      </p:sp>
      <p:sp>
        <p:nvSpPr>
          <p:cNvPr id="3" name="Espaço Reservado para Conteúdo 2"/>
          <p:cNvSpPr>
            <a:spLocks noGrp="1"/>
          </p:cNvSpPr>
          <p:nvPr>
            <p:ph idx="1"/>
          </p:nvPr>
        </p:nvSpPr>
        <p:spPr/>
        <p:txBody>
          <a:bodyPr>
            <a:normAutofit fontScale="85000" lnSpcReduction="20000"/>
          </a:bodyPr>
          <a:lstStyle/>
          <a:p>
            <a:pPr algn="ctr"/>
            <a:r>
              <a:rPr lang="pt-BR" dirty="0"/>
              <a:t>Como as </a:t>
            </a:r>
            <a:r>
              <a:rPr lang="pt-BR" u="sng" dirty="0"/>
              <a:t>influências sociais</a:t>
            </a:r>
            <a:r>
              <a:rPr lang="pt-BR" dirty="0"/>
              <a:t> não são totalmente visíveis, parece para nós que as diferenças entre homens e mulheres são “</a:t>
            </a:r>
            <a:r>
              <a:rPr lang="pt-BR" u="sng" dirty="0"/>
              <a:t>naturais</a:t>
            </a:r>
            <a:r>
              <a:rPr lang="pt-BR" dirty="0"/>
              <a:t>”, totalmente biológicas, quando, na verdade, boa parte delas é influenciada pelo convívio social. </a:t>
            </a:r>
            <a:endParaRPr lang="pt-BR" dirty="0" smtClean="0"/>
          </a:p>
          <a:p>
            <a:pPr algn="ctr"/>
            <a:endParaRPr lang="pt-BR" dirty="0"/>
          </a:p>
          <a:p>
            <a:pPr algn="ctr"/>
            <a:r>
              <a:rPr lang="pt-BR" dirty="0" smtClean="0"/>
              <a:t>A </a:t>
            </a:r>
            <a:r>
              <a:rPr lang="pt-BR" dirty="0"/>
              <a:t>grande diferença que percebemos entre homens e mulheres é construída socialmente, desde o nascimento, quando meninos e meninas são ensinados a agir de acordo como são identificadas, a ter um </a:t>
            </a:r>
            <a:r>
              <a:rPr lang="pt-BR" u="sng" dirty="0"/>
              <a:t>papel de gênero</a:t>
            </a:r>
            <a:r>
              <a:rPr lang="pt-BR" dirty="0"/>
              <a:t> “adequado”.</a:t>
            </a:r>
          </a:p>
        </p:txBody>
      </p:sp>
    </p:spTree>
    <p:extLst>
      <p:ext uri="{BB962C8B-B14F-4D97-AF65-F5344CB8AC3E}">
        <p14:creationId xmlns:p14="http://schemas.microsoft.com/office/powerpoint/2010/main" val="3763224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O </a:t>
            </a:r>
            <a:r>
              <a:rPr lang="pt-BR" dirty="0"/>
              <a:t>conceito "gênero"</a:t>
            </a:r>
          </a:p>
        </p:txBody>
      </p:sp>
      <p:sp>
        <p:nvSpPr>
          <p:cNvPr id="3" name="Espaço Reservado para Conteúdo 2"/>
          <p:cNvSpPr>
            <a:spLocks noGrp="1"/>
          </p:cNvSpPr>
          <p:nvPr>
            <p:ph idx="1"/>
          </p:nvPr>
        </p:nvSpPr>
        <p:spPr/>
        <p:txBody>
          <a:bodyPr>
            <a:normAutofit fontScale="92500" lnSpcReduction="10000"/>
          </a:bodyPr>
          <a:lstStyle/>
          <a:p>
            <a:pPr algn="ctr"/>
            <a:r>
              <a:rPr lang="pt-BR" dirty="0"/>
              <a:t>surgiu porque se tornou necessário mostrar que muitas das </a:t>
            </a:r>
            <a:r>
              <a:rPr lang="pt-BR" u="sng" dirty="0"/>
              <a:t>desigualdades às quais as mulheres eram e são submetidas</a:t>
            </a:r>
            <a:r>
              <a:rPr lang="pt-BR" dirty="0"/>
              <a:t>, na vida social, são decorrentes da crença de que nossa biologia nos faz pessoas inferiores, incapazes e merecedoras de menos direitos. </a:t>
            </a:r>
            <a:endParaRPr lang="pt-BR" dirty="0" smtClean="0"/>
          </a:p>
          <a:p>
            <a:pPr algn="ctr"/>
            <a:endParaRPr lang="pt-BR" dirty="0"/>
          </a:p>
          <a:p>
            <a:pPr algn="ctr"/>
            <a:r>
              <a:rPr lang="pt-BR" dirty="0" smtClean="0"/>
              <a:t>O </a:t>
            </a:r>
            <a:r>
              <a:rPr lang="pt-BR" u="sng" dirty="0"/>
              <a:t>conceito gênero</a:t>
            </a:r>
            <a:r>
              <a:rPr lang="pt-BR" dirty="0"/>
              <a:t> buscou não negar o fato de que possuímos uma biologia, mas afirmar que ela não deve definir nosso destino social.</a:t>
            </a:r>
          </a:p>
        </p:txBody>
      </p:sp>
    </p:spTree>
    <p:extLst>
      <p:ext uri="{BB962C8B-B14F-4D97-AF65-F5344CB8AC3E}">
        <p14:creationId xmlns:p14="http://schemas.microsoft.com/office/powerpoint/2010/main" val="3192346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Movimento </a:t>
            </a:r>
            <a:r>
              <a:rPr lang="pt-BR" dirty="0"/>
              <a:t>de </a:t>
            </a:r>
            <a:r>
              <a:rPr lang="pt-BR" dirty="0" smtClean="0"/>
              <a:t>mulheres</a:t>
            </a:r>
            <a:br>
              <a:rPr lang="pt-BR" dirty="0" smtClean="0"/>
            </a:br>
            <a:r>
              <a:rPr lang="pt-BR" dirty="0" smtClean="0"/>
              <a:t>Feminismo</a:t>
            </a:r>
            <a:endParaRPr lang="pt-BR" dirty="0"/>
          </a:p>
        </p:txBody>
      </p:sp>
      <p:sp>
        <p:nvSpPr>
          <p:cNvPr id="3" name="Espaço Reservado para Conteúdo 2"/>
          <p:cNvSpPr>
            <a:spLocks noGrp="1"/>
          </p:cNvSpPr>
          <p:nvPr>
            <p:ph idx="1"/>
          </p:nvPr>
        </p:nvSpPr>
        <p:spPr/>
        <p:txBody>
          <a:bodyPr>
            <a:normAutofit fontScale="85000" lnSpcReduction="20000"/>
          </a:bodyPr>
          <a:lstStyle/>
          <a:p>
            <a:pPr algn="ctr"/>
            <a:r>
              <a:rPr lang="pt-BR" dirty="0"/>
              <a:t>Na virada do século XX, as manifestações contra a </a:t>
            </a:r>
            <a:r>
              <a:rPr lang="pt-BR" dirty="0" smtClean="0"/>
              <a:t>discriminação feminina </a:t>
            </a:r>
            <a:r>
              <a:rPr lang="pt-BR" dirty="0"/>
              <a:t>adquiriram uma visibilidade e uma expressividade maior no chamado "</a:t>
            </a:r>
            <a:r>
              <a:rPr lang="pt-BR" dirty="0" err="1"/>
              <a:t>sufragismo</a:t>
            </a:r>
            <a:r>
              <a:rPr lang="pt-BR" dirty="0"/>
              <a:t>", ou seja, no movimento voltado para estender o direito do voto às mulheres. O </a:t>
            </a:r>
            <a:r>
              <a:rPr lang="pt-BR" dirty="0" err="1"/>
              <a:t>sufragismo</a:t>
            </a:r>
            <a:r>
              <a:rPr lang="pt-BR" dirty="0"/>
              <a:t> passou a ser reconhecido, posteriormente, como a "primeira onda" do feminismo</a:t>
            </a:r>
            <a:r>
              <a:rPr lang="pt-BR" dirty="0" smtClean="0"/>
              <a:t>. Será </a:t>
            </a:r>
            <a:r>
              <a:rPr lang="pt-BR" dirty="0"/>
              <a:t>no desdobramento da "segunda onda" — aquela que se inicia no final da década de 1960 — que o feminismo, além das preocupações sociais e políticas, irá se voltar para as construções propriamente teóricas.</a:t>
            </a:r>
          </a:p>
        </p:txBody>
      </p:sp>
    </p:spTree>
    <p:extLst>
      <p:ext uri="{BB962C8B-B14F-4D97-AF65-F5344CB8AC3E}">
        <p14:creationId xmlns:p14="http://schemas.microsoft.com/office/powerpoint/2010/main" val="337304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a:t>Simone de Beauvoir </a:t>
            </a:r>
            <a:r>
              <a:rPr lang="pt-BR" dirty="0" smtClean="0"/>
              <a:t>– </a:t>
            </a:r>
            <a:br>
              <a:rPr lang="pt-BR" dirty="0" smtClean="0"/>
            </a:br>
            <a:r>
              <a:rPr lang="pt-BR" dirty="0" smtClean="0"/>
              <a:t>O </a:t>
            </a:r>
            <a:r>
              <a:rPr lang="pt-BR" dirty="0"/>
              <a:t>segundo sexo (1949)</a:t>
            </a:r>
          </a:p>
        </p:txBody>
      </p:sp>
      <p:sp>
        <p:nvSpPr>
          <p:cNvPr id="3" name="Espaço Reservado para Conteúdo 2"/>
          <p:cNvSpPr>
            <a:spLocks noGrp="1"/>
          </p:cNvSpPr>
          <p:nvPr>
            <p:ph idx="1"/>
          </p:nvPr>
        </p:nvSpPr>
        <p:spPr/>
        <p:txBody>
          <a:bodyPr>
            <a:normAutofit fontScale="70000" lnSpcReduction="20000"/>
          </a:bodyPr>
          <a:lstStyle/>
          <a:p>
            <a:pPr algn="ctr"/>
            <a:r>
              <a:rPr lang="pt-BR" dirty="0"/>
              <a:t>A obra traz a dicotomia cultura/natureza como cerne de sua teoria emancipatória. Lança bases teóricas para o que posteriormente viria a ser denominado “estudos da mulher” e dos "estudos feministas</a:t>
            </a:r>
            <a:r>
              <a:rPr lang="pt-BR" dirty="0" smtClean="0"/>
              <a:t>".</a:t>
            </a:r>
          </a:p>
          <a:p>
            <a:pPr algn="ctr"/>
            <a:r>
              <a:rPr lang="pt-BR" dirty="0" smtClean="0"/>
              <a:t>“</a:t>
            </a:r>
            <a:r>
              <a:rPr lang="pt-BR" u="sng" dirty="0"/>
              <a:t>Ninguém nasce mulher: torna-se</a:t>
            </a:r>
            <a:r>
              <a:rPr lang="pt-BR" dirty="0"/>
              <a:t>”. Frase e ideia-chave do livro. Ou seja, a mulher não tem um destino biológico, ela é formada dentro de uma cultura que define qual o seu papel no seio da sociedade. </a:t>
            </a:r>
            <a:endParaRPr lang="pt-BR" dirty="0" smtClean="0"/>
          </a:p>
          <a:p>
            <a:pPr algn="ctr"/>
            <a:r>
              <a:rPr lang="pt-BR" dirty="0" smtClean="0"/>
              <a:t>A </a:t>
            </a:r>
            <a:r>
              <a:rPr lang="pt-BR" dirty="0"/>
              <a:t>autora não descarta a questão biológica como fator determinante de sexo, mas apresenta uma nova categoria, denominada de gênero, que se diferencia de sexo pela maneira pela qual os papéis são construídos socialmente. Influência da sociedade sobre a constituição do gênero</a:t>
            </a:r>
            <a:r>
              <a:rPr lang="pt-BR" dirty="0" smtClean="0"/>
              <a:t>.</a:t>
            </a:r>
          </a:p>
          <a:p>
            <a:pPr algn="ctr"/>
            <a:endParaRPr lang="pt-BR" dirty="0"/>
          </a:p>
          <a:p>
            <a:pPr algn="ctr"/>
            <a:r>
              <a:rPr lang="pt-BR" dirty="0" smtClean="0"/>
              <a:t>A antropóloga </a:t>
            </a:r>
            <a:r>
              <a:rPr lang="pt-BR" dirty="0"/>
              <a:t>americana Margareth </a:t>
            </a:r>
            <a:r>
              <a:rPr lang="pt-BR" dirty="0" err="1"/>
              <a:t>Mead</a:t>
            </a:r>
            <a:r>
              <a:rPr lang="pt-BR" dirty="0"/>
              <a:t> (1930) é uma importante referência.</a:t>
            </a:r>
          </a:p>
        </p:txBody>
      </p:sp>
    </p:spTree>
    <p:extLst>
      <p:ext uri="{BB962C8B-B14F-4D97-AF65-F5344CB8AC3E}">
        <p14:creationId xmlns:p14="http://schemas.microsoft.com/office/powerpoint/2010/main" val="407037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a:t>Estudos da mulher, estudos de gênero e teorias feministas</a:t>
            </a:r>
          </a:p>
        </p:txBody>
      </p:sp>
      <p:sp>
        <p:nvSpPr>
          <p:cNvPr id="3" name="Espaço Reservado para Conteúdo 2"/>
          <p:cNvSpPr>
            <a:spLocks noGrp="1"/>
          </p:cNvSpPr>
          <p:nvPr>
            <p:ph idx="1"/>
          </p:nvPr>
        </p:nvSpPr>
        <p:spPr/>
        <p:txBody>
          <a:bodyPr>
            <a:normAutofit fontScale="92500" lnSpcReduction="20000"/>
          </a:bodyPr>
          <a:lstStyle/>
          <a:p>
            <a:pPr algn="ctr"/>
            <a:r>
              <a:rPr lang="pt-BR" dirty="0"/>
              <a:t>Pesquisadoras e militantes feministas participantes do mundo acadêmico vão trazer para o interior das universidades e escolas questões referentes as desigualdades sociais, políticas, econômicas, jurídicas, denunciando a opressão, a subordinação e a invisibilidade das mulheres na sociedade</a:t>
            </a:r>
            <a:r>
              <a:rPr lang="pt-BR" dirty="0" smtClean="0"/>
              <a:t>.</a:t>
            </a:r>
          </a:p>
          <a:p>
            <a:pPr algn="ctr"/>
            <a:endParaRPr lang="pt-BR" dirty="0"/>
          </a:p>
          <a:p>
            <a:pPr algn="ctr"/>
            <a:r>
              <a:rPr lang="pt-BR" dirty="0" smtClean="0"/>
              <a:t>Betty </a:t>
            </a:r>
            <a:r>
              <a:rPr lang="pt-BR" dirty="0"/>
              <a:t>Friedman (1963), Kate </a:t>
            </a:r>
            <a:r>
              <a:rPr lang="pt-BR" dirty="0" err="1"/>
              <a:t>Millett</a:t>
            </a:r>
            <a:r>
              <a:rPr lang="pt-BR" dirty="0"/>
              <a:t>(1969),</a:t>
            </a:r>
            <a:r>
              <a:rPr lang="pt-BR" dirty="0" err="1"/>
              <a:t>Gayle</a:t>
            </a:r>
            <a:r>
              <a:rPr lang="pt-BR" dirty="0"/>
              <a:t> Rubin (1975), </a:t>
            </a:r>
            <a:r>
              <a:rPr lang="pt-BR" dirty="0" err="1"/>
              <a:t>Sherry</a:t>
            </a:r>
            <a:r>
              <a:rPr lang="pt-BR" dirty="0"/>
              <a:t> </a:t>
            </a:r>
            <a:r>
              <a:rPr lang="pt-BR" dirty="0" err="1"/>
              <a:t>Ortner</a:t>
            </a:r>
            <a:r>
              <a:rPr lang="pt-BR" dirty="0"/>
              <a:t> (1979),Joan Scott (1988), </a:t>
            </a:r>
            <a:endParaRPr lang="pt-BR" dirty="0" smtClean="0"/>
          </a:p>
          <a:p>
            <a:pPr marL="0" indent="0" algn="ctr">
              <a:buNone/>
            </a:pPr>
            <a:r>
              <a:rPr lang="pt-BR" dirty="0" smtClean="0"/>
              <a:t>Judith </a:t>
            </a:r>
            <a:r>
              <a:rPr lang="pt-BR" dirty="0" err="1"/>
              <a:t>Butler</a:t>
            </a:r>
            <a:r>
              <a:rPr lang="pt-BR" dirty="0"/>
              <a:t> (1990)...</a:t>
            </a:r>
          </a:p>
        </p:txBody>
      </p:sp>
    </p:spTree>
    <p:extLst>
      <p:ext uri="{BB962C8B-B14F-4D97-AF65-F5344CB8AC3E}">
        <p14:creationId xmlns:p14="http://schemas.microsoft.com/office/powerpoint/2010/main" val="37446344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undição">
  <a:themeElements>
    <a:clrScheme name="Áp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undição">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undição">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88</TotalTime>
  <Words>1954</Words>
  <Application>Microsoft Office PowerPoint</Application>
  <PresentationFormat>Apresentação na tela (4:3)</PresentationFormat>
  <Paragraphs>97</Paragraphs>
  <Slides>23</Slides>
  <Notes>0</Notes>
  <HiddenSlides>0</HiddenSlides>
  <MMClips>0</MMClips>
  <ScaleCrop>false</ScaleCrop>
  <HeadingPairs>
    <vt:vector size="4" baseType="variant">
      <vt:variant>
        <vt:lpstr>Tema</vt:lpstr>
      </vt:variant>
      <vt:variant>
        <vt:i4>1</vt:i4>
      </vt:variant>
      <vt:variant>
        <vt:lpstr>Títulos de slides</vt:lpstr>
      </vt:variant>
      <vt:variant>
        <vt:i4>23</vt:i4>
      </vt:variant>
    </vt:vector>
  </HeadingPairs>
  <TitlesOfParts>
    <vt:vector size="24" baseType="lpstr">
      <vt:lpstr>Fundição</vt:lpstr>
      <vt:lpstr>Identidade de Gênero e Orientação Sexual: conceitos e (re)construções</vt:lpstr>
      <vt:lpstr>Apresentação do PowerPoint</vt:lpstr>
      <vt:lpstr>Diferenças entre sexo e gênero</vt:lpstr>
      <vt:lpstr>Sexo - aspecto biológico</vt:lpstr>
      <vt:lpstr>Gênero - social/Cultural</vt:lpstr>
      <vt:lpstr>O conceito "gênero"</vt:lpstr>
      <vt:lpstr>Movimento de mulheres Feminismo</vt:lpstr>
      <vt:lpstr>Simone de Beauvoir –  O segundo sexo (1949)</vt:lpstr>
      <vt:lpstr>Estudos da mulher, estudos de gênero e teorias feministas</vt:lpstr>
      <vt:lpstr>Movimento LGBT</vt:lpstr>
      <vt:lpstr>Ruptura com o argumento da distinção biológica/sexual</vt:lpstr>
      <vt:lpstr>Identidade de gênero</vt:lpstr>
      <vt:lpstr>Apresentação do PowerPoint</vt:lpstr>
      <vt:lpstr>Transgênero</vt:lpstr>
      <vt:lpstr>Cis e Trans</vt:lpstr>
      <vt:lpstr>Transexuais</vt:lpstr>
      <vt:lpstr>Transexualidade</vt:lpstr>
      <vt:lpstr>Travestis</vt:lpstr>
      <vt:lpstr>Intersexualidade</vt:lpstr>
      <vt:lpstr>Orientação Sexual</vt:lpstr>
      <vt:lpstr>Orientação Sexual: heterossexual, homossexual, bissexual </vt:lpstr>
      <vt:lpstr>Apresentação do PowerPoint</vt:lpstr>
      <vt:lpstr>Algumas referências...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Identidade de Gênero e Orientação Sexual</dc:title>
  <dc:creator>Revisor@</dc:creator>
  <cp:lastModifiedBy>Revisor@</cp:lastModifiedBy>
  <cp:revision>17</cp:revision>
  <dcterms:created xsi:type="dcterms:W3CDTF">2017-05-05T02:56:41Z</dcterms:created>
  <dcterms:modified xsi:type="dcterms:W3CDTF">2017-05-05T04:25:16Z</dcterms:modified>
</cp:coreProperties>
</file>